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7" r:id="rId2"/>
    <p:sldId id="258" r:id="rId3"/>
    <p:sldId id="259" r:id="rId4"/>
    <p:sldId id="260" r:id="rId5"/>
    <p:sldId id="261" r:id="rId6"/>
    <p:sldId id="262" r:id="rId7"/>
    <p:sldId id="263" r:id="rId8"/>
    <p:sldId id="264" r:id="rId9"/>
    <p:sldId id="267" r:id="rId10"/>
    <p:sldId id="268" r:id="rId11"/>
    <p:sldId id="338" r:id="rId12"/>
    <p:sldId id="269" r:id="rId13"/>
    <p:sldId id="271" r:id="rId14"/>
    <p:sldId id="272" r:id="rId15"/>
    <p:sldId id="273" r:id="rId16"/>
    <p:sldId id="274" r:id="rId17"/>
    <p:sldId id="275" r:id="rId18"/>
    <p:sldId id="276" r:id="rId19"/>
    <p:sldId id="277" r:id="rId20"/>
    <p:sldId id="278" r:id="rId21"/>
    <p:sldId id="279" r:id="rId22"/>
    <p:sldId id="343" r:id="rId23"/>
    <p:sldId id="282" r:id="rId24"/>
    <p:sldId id="339" r:id="rId25"/>
    <p:sldId id="284" r:id="rId26"/>
    <p:sldId id="342" r:id="rId27"/>
    <p:sldId id="355" r:id="rId28"/>
    <p:sldId id="285" r:id="rId29"/>
    <p:sldId id="286" r:id="rId30"/>
    <p:sldId id="287" r:id="rId31"/>
    <p:sldId id="345" r:id="rId32"/>
    <p:sldId id="289" r:id="rId33"/>
    <p:sldId id="346" r:id="rId34"/>
    <p:sldId id="290" r:id="rId35"/>
    <p:sldId id="347" r:id="rId36"/>
    <p:sldId id="292" r:id="rId37"/>
    <p:sldId id="293" r:id="rId38"/>
    <p:sldId id="294" r:id="rId39"/>
    <p:sldId id="309" r:id="rId40"/>
    <p:sldId id="295" r:id="rId41"/>
    <p:sldId id="298" r:id="rId42"/>
    <p:sldId id="299" r:id="rId43"/>
    <p:sldId id="300" r:id="rId44"/>
    <p:sldId id="301" r:id="rId45"/>
    <p:sldId id="304" r:id="rId46"/>
    <p:sldId id="348" r:id="rId47"/>
    <p:sldId id="312" r:id="rId48"/>
    <p:sldId id="313" r:id="rId49"/>
    <p:sldId id="314" r:id="rId50"/>
    <p:sldId id="315" r:id="rId51"/>
    <p:sldId id="317" r:id="rId52"/>
    <p:sldId id="318" r:id="rId53"/>
    <p:sldId id="321" r:id="rId54"/>
    <p:sldId id="322" r:id="rId55"/>
    <p:sldId id="324" r:id="rId56"/>
    <p:sldId id="325" r:id="rId57"/>
    <p:sldId id="326" r:id="rId58"/>
    <p:sldId id="334" r:id="rId59"/>
    <p:sldId id="305" r:id="rId60"/>
    <p:sldId id="306" r:id="rId61"/>
    <p:sldId id="307" r:id="rId62"/>
    <p:sldId id="349" r:id="rId63"/>
    <p:sldId id="350" r:id="rId64"/>
    <p:sldId id="351" r:id="rId65"/>
    <p:sldId id="352" r:id="rId66"/>
    <p:sldId id="353" r:id="rId67"/>
    <p:sldId id="354" r:id="rId68"/>
    <p:sldId id="340" r:id="rId69"/>
    <p:sldId id="344"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B3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9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February 12, 17</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February 12, 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February 12, 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February 12, 17</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February 12, 17</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February 12, 17</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February 12, 17</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February 12, 17</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February 12, 17</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February 12, 17</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February 12, 17</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February 12, 17</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212" y="410826"/>
            <a:ext cx="8291930" cy="6013005"/>
          </a:xfrm>
        </p:spPr>
        <p:txBody>
          <a:bodyPr>
            <a:normAutofit/>
          </a:bodyPr>
          <a:lstStyle/>
          <a:p>
            <a:pPr marL="18288" indent="0" algn="ctr">
              <a:buNone/>
            </a:pPr>
            <a:r>
              <a:rPr lang="en-US" sz="4000" b="1" dirty="0" smtClean="0">
                <a:solidFill>
                  <a:srgbClr val="FFFF00"/>
                </a:solidFill>
                <a:cs typeface="Arial Hebrew"/>
              </a:rPr>
              <a:t>The Four Soils</a:t>
            </a:r>
          </a:p>
          <a:p>
            <a:pPr marL="18288" indent="0" algn="ctr">
              <a:buNone/>
            </a:pPr>
            <a:endParaRPr lang="en-US" sz="4000" b="1" dirty="0">
              <a:solidFill>
                <a:srgbClr val="C0B33F"/>
              </a:solidFill>
              <a:cs typeface="Arial Hebrew"/>
            </a:endParaRPr>
          </a:p>
          <a:p>
            <a:pPr marL="18288" indent="0" algn="ctr">
              <a:buNone/>
            </a:pPr>
            <a:r>
              <a:rPr lang="en-US" sz="4000" dirty="0" smtClean="0">
                <a:cs typeface="Arial Hebrew"/>
              </a:rPr>
              <a:t>Mark 4:1-20</a:t>
            </a:r>
            <a:endParaRPr lang="en-US" sz="4000" dirty="0">
              <a:cs typeface="Arial Hebrew"/>
            </a:endParaRPr>
          </a:p>
        </p:txBody>
      </p:sp>
    </p:spTree>
    <p:extLst>
      <p:ext uri="{BB962C8B-B14F-4D97-AF65-F5344CB8AC3E}">
        <p14:creationId xmlns:p14="http://schemas.microsoft.com/office/powerpoint/2010/main" val="37925111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“And he was teaching them many things </a:t>
            </a:r>
            <a:r>
              <a:rPr lang="en-US" sz="2800" dirty="0" smtClean="0">
                <a:solidFill>
                  <a:srgbClr val="FFFF00"/>
                </a:solidFill>
              </a:rPr>
              <a:t>in parables</a:t>
            </a:r>
            <a:r>
              <a:rPr lang="mr-IN" sz="2800" dirty="0" smtClean="0"/>
              <a:t>…</a:t>
            </a:r>
            <a:r>
              <a:rPr lang="en-US" sz="2800" dirty="0" smtClean="0"/>
              <a:t> He did not speak to them without a parable.”</a:t>
            </a:r>
          </a:p>
          <a:p>
            <a:pPr marL="18288" indent="0" algn="r">
              <a:buNone/>
            </a:pPr>
            <a:r>
              <a:rPr lang="en-US" sz="2800" dirty="0" smtClean="0"/>
              <a:t>(Mark 4:2, 34)</a:t>
            </a:r>
            <a:endParaRPr lang="en-US" sz="2800" dirty="0"/>
          </a:p>
        </p:txBody>
      </p:sp>
    </p:spTree>
    <p:extLst>
      <p:ext uri="{BB962C8B-B14F-4D97-AF65-F5344CB8AC3E}">
        <p14:creationId xmlns:p14="http://schemas.microsoft.com/office/powerpoint/2010/main" val="26056344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ctr">
              <a:buNone/>
            </a:pPr>
            <a:r>
              <a:rPr lang="en-US" sz="3500" cap="small" dirty="0" smtClean="0">
                <a:solidFill>
                  <a:srgbClr val="FFFF00"/>
                </a:solidFill>
              </a:rPr>
              <a:t>II. What is a parable?</a:t>
            </a:r>
            <a:endParaRPr lang="en-US" sz="3500" cap="small" dirty="0">
              <a:solidFill>
                <a:srgbClr val="FFFF00"/>
              </a:solidFill>
            </a:endParaRPr>
          </a:p>
        </p:txBody>
      </p:sp>
    </p:spTree>
    <p:extLst>
      <p:ext uri="{BB962C8B-B14F-4D97-AF65-F5344CB8AC3E}">
        <p14:creationId xmlns:p14="http://schemas.microsoft.com/office/powerpoint/2010/main" val="17419261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endParaRPr lang="en-US" sz="2800" dirty="0" smtClean="0"/>
          </a:p>
          <a:p>
            <a:pPr marL="18288" indent="0" algn="just">
              <a:buNone/>
            </a:pPr>
            <a:r>
              <a:rPr lang="en-US" sz="2800" dirty="0" smtClean="0"/>
              <a:t>Parables </a:t>
            </a:r>
            <a:r>
              <a:rPr lang="en-US" sz="2800" dirty="0"/>
              <a:t>express an </a:t>
            </a:r>
            <a:r>
              <a:rPr lang="en-US" sz="2800" dirty="0">
                <a:solidFill>
                  <a:srgbClr val="FFFF00"/>
                </a:solidFill>
              </a:rPr>
              <a:t>abstract</a:t>
            </a:r>
            <a:r>
              <a:rPr lang="en-US" sz="2800" dirty="0"/>
              <a:t> argument by </a:t>
            </a:r>
            <a:r>
              <a:rPr lang="en-US" sz="2800" dirty="0" smtClean="0"/>
              <a:t>using </a:t>
            </a:r>
            <a:r>
              <a:rPr lang="en-US" sz="2800" dirty="0"/>
              <a:t>a </a:t>
            </a:r>
            <a:r>
              <a:rPr lang="en-US" sz="2800" dirty="0">
                <a:solidFill>
                  <a:srgbClr val="FFFF00"/>
                </a:solidFill>
              </a:rPr>
              <a:t>concrete</a:t>
            </a:r>
            <a:r>
              <a:rPr lang="en-US" sz="2800" dirty="0"/>
              <a:t> narrative which is easily understood. </a:t>
            </a:r>
            <a:endParaRPr lang="en-US" sz="2800" dirty="0" smtClean="0"/>
          </a:p>
          <a:p>
            <a:pPr marL="18288" indent="0" algn="just">
              <a:buNone/>
            </a:pPr>
            <a:endParaRPr lang="en-US" sz="2800" dirty="0"/>
          </a:p>
          <a:p>
            <a:pPr marL="18288" indent="0" algn="r">
              <a:buNone/>
            </a:pPr>
            <a:r>
              <a:rPr lang="en-US" sz="2800" dirty="0" smtClean="0"/>
              <a:t>-Wikipedia</a:t>
            </a:r>
            <a:endParaRPr lang="en-US" sz="2800" dirty="0"/>
          </a:p>
        </p:txBody>
      </p:sp>
    </p:spTree>
    <p:extLst>
      <p:ext uri="{BB962C8B-B14F-4D97-AF65-F5344CB8AC3E}">
        <p14:creationId xmlns:p14="http://schemas.microsoft.com/office/powerpoint/2010/main" val="16673866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3200" strike="sngStrike" dirty="0" smtClean="0">
                <a:solidFill>
                  <a:schemeClr val="tx1">
                    <a:lumMod val="75000"/>
                  </a:schemeClr>
                </a:solidFill>
              </a:rPr>
              <a:t>Sowing seed</a:t>
            </a:r>
          </a:p>
          <a:p>
            <a:pPr marL="18288" indent="0" algn="just">
              <a:buNone/>
            </a:pPr>
            <a:r>
              <a:rPr lang="en-US" sz="3200" strike="sngStrike" dirty="0" smtClean="0">
                <a:solidFill>
                  <a:schemeClr val="tx1">
                    <a:lumMod val="75000"/>
                  </a:schemeClr>
                </a:solidFill>
              </a:rPr>
              <a:t>Cultivating the Soil</a:t>
            </a:r>
          </a:p>
          <a:p>
            <a:pPr marL="18288" indent="0" algn="just">
              <a:buNone/>
            </a:pPr>
            <a:r>
              <a:rPr lang="en-US" sz="3200" dirty="0" smtClean="0">
                <a:solidFill>
                  <a:srgbClr val="FFFF00"/>
                </a:solidFill>
              </a:rPr>
              <a:t>How different ground receives seed</a:t>
            </a:r>
            <a:endParaRPr lang="en-US" sz="3200" dirty="0">
              <a:solidFill>
                <a:srgbClr val="FFFF00"/>
              </a:solidFill>
            </a:endParaRPr>
          </a:p>
        </p:txBody>
      </p:sp>
    </p:spTree>
    <p:extLst>
      <p:ext uri="{BB962C8B-B14F-4D97-AF65-F5344CB8AC3E}">
        <p14:creationId xmlns:p14="http://schemas.microsoft.com/office/powerpoint/2010/main" val="26056344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endParaRPr lang="en-US" sz="2800" dirty="0" smtClean="0"/>
          </a:p>
          <a:p>
            <a:pPr marL="18288" indent="0" algn="just">
              <a:buNone/>
            </a:pPr>
            <a:endParaRPr lang="en-US" sz="2800" dirty="0"/>
          </a:p>
          <a:p>
            <a:pPr marL="18288" indent="0" algn="just">
              <a:buNone/>
            </a:pPr>
            <a:r>
              <a:rPr lang="en-US" sz="2800" dirty="0" smtClean="0"/>
              <a:t>“</a:t>
            </a:r>
            <a:r>
              <a:rPr lang="en-US" sz="2800" dirty="0"/>
              <a:t>Take heed </a:t>
            </a:r>
            <a:r>
              <a:rPr lang="en-US" sz="2800" b="1" dirty="0">
                <a:solidFill>
                  <a:srgbClr val="FFFF00"/>
                </a:solidFill>
              </a:rPr>
              <a:t>what</a:t>
            </a:r>
            <a:r>
              <a:rPr lang="en-US" sz="2800" dirty="0">
                <a:solidFill>
                  <a:srgbClr val="FFFF00"/>
                </a:solidFill>
              </a:rPr>
              <a:t> you hear</a:t>
            </a:r>
            <a:r>
              <a:rPr lang="en-US" sz="2800" dirty="0"/>
              <a:t>; the measure you give will be the measure you </a:t>
            </a:r>
            <a:r>
              <a:rPr lang="en-US" sz="2800" dirty="0" smtClean="0"/>
              <a:t>get”</a:t>
            </a:r>
          </a:p>
          <a:p>
            <a:pPr marL="18288" indent="0" algn="r">
              <a:buNone/>
            </a:pPr>
            <a:r>
              <a:rPr lang="en-US" sz="2800" dirty="0" smtClean="0"/>
              <a:t>(Mark 4:24)</a:t>
            </a:r>
          </a:p>
          <a:p>
            <a:pPr marL="18288" indent="0" algn="r">
              <a:buNone/>
            </a:pPr>
            <a:endParaRPr lang="en-US" sz="2800" dirty="0" smtClean="0"/>
          </a:p>
          <a:p>
            <a:pPr marL="18288" indent="0" algn="r">
              <a:buNone/>
            </a:pPr>
            <a:endParaRPr lang="en-US" sz="2800" dirty="0"/>
          </a:p>
          <a:p>
            <a:pPr marL="18288" indent="0" algn="just">
              <a:buNone/>
            </a:pPr>
            <a:r>
              <a:rPr lang="en-US" sz="2800" dirty="0" smtClean="0"/>
              <a:t>“Take </a:t>
            </a:r>
            <a:r>
              <a:rPr lang="en-US" sz="2800" dirty="0"/>
              <a:t>care then </a:t>
            </a:r>
            <a:r>
              <a:rPr lang="en-US" sz="2800" b="1" dirty="0">
                <a:solidFill>
                  <a:srgbClr val="FFFF00"/>
                </a:solidFill>
              </a:rPr>
              <a:t>how</a:t>
            </a:r>
            <a:r>
              <a:rPr lang="en-US" sz="2800" dirty="0">
                <a:solidFill>
                  <a:srgbClr val="FFFF00"/>
                </a:solidFill>
              </a:rPr>
              <a:t> you </a:t>
            </a:r>
            <a:r>
              <a:rPr lang="en-US" sz="2800" dirty="0" smtClean="0">
                <a:solidFill>
                  <a:srgbClr val="FFFF00"/>
                </a:solidFill>
              </a:rPr>
              <a:t>hear</a:t>
            </a:r>
            <a:r>
              <a:rPr lang="en-US" sz="2800" dirty="0" smtClean="0"/>
              <a:t>”</a:t>
            </a:r>
          </a:p>
          <a:p>
            <a:pPr marL="18288" indent="0" algn="r">
              <a:buNone/>
            </a:pPr>
            <a:r>
              <a:rPr lang="en-US" sz="2800" dirty="0" smtClean="0"/>
              <a:t>(Luke 8:18)</a:t>
            </a:r>
          </a:p>
          <a:p>
            <a:pPr marL="18288" indent="0" algn="just">
              <a:buNone/>
            </a:pPr>
            <a:endParaRPr lang="en-US" sz="2800" dirty="0" smtClean="0"/>
          </a:p>
          <a:p>
            <a:pPr marL="18288" indent="0" algn="r">
              <a:buNone/>
            </a:pPr>
            <a:endParaRPr lang="en-US" sz="2800" dirty="0"/>
          </a:p>
          <a:p>
            <a:pPr marL="18288" indent="0" algn="r">
              <a:buNone/>
            </a:pPr>
            <a:endParaRPr lang="en-US" sz="2800" dirty="0"/>
          </a:p>
        </p:txBody>
      </p:sp>
    </p:spTree>
    <p:extLst>
      <p:ext uri="{BB962C8B-B14F-4D97-AF65-F5344CB8AC3E}">
        <p14:creationId xmlns:p14="http://schemas.microsoft.com/office/powerpoint/2010/main" val="16673866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ctr">
              <a:buNone/>
            </a:pPr>
            <a:r>
              <a:rPr lang="en-US" sz="3500" dirty="0" smtClean="0">
                <a:solidFill>
                  <a:srgbClr val="FFFF00"/>
                </a:solidFill>
              </a:rPr>
              <a:t>III. Why Jesus taught in Parables</a:t>
            </a:r>
            <a:endParaRPr lang="en-US" sz="3500" dirty="0">
              <a:solidFill>
                <a:srgbClr val="FFFF00"/>
              </a:solidFill>
            </a:endParaRPr>
          </a:p>
        </p:txBody>
      </p:sp>
    </p:spTree>
    <p:extLst>
      <p:ext uri="{BB962C8B-B14F-4D97-AF65-F5344CB8AC3E}">
        <p14:creationId xmlns:p14="http://schemas.microsoft.com/office/powerpoint/2010/main" val="34665675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10 And </a:t>
            </a:r>
            <a:r>
              <a:rPr lang="en-US" sz="2800" dirty="0"/>
              <a:t>when he was alone, those around him with the twelve asked him about the parables</a:t>
            </a:r>
            <a:r>
              <a:rPr lang="en-US" sz="2800" dirty="0" smtClean="0"/>
              <a:t>. 11 </a:t>
            </a:r>
            <a:r>
              <a:rPr lang="en-US" sz="2800" dirty="0"/>
              <a:t>And he said to them, “To you has been given the secret of the kingdom of God, but </a:t>
            </a:r>
            <a:r>
              <a:rPr lang="en-US" sz="2800" dirty="0">
                <a:solidFill>
                  <a:srgbClr val="FFFF00"/>
                </a:solidFill>
              </a:rPr>
              <a:t>for those outside everything is in </a:t>
            </a:r>
            <a:r>
              <a:rPr lang="en-US" sz="2800" dirty="0" smtClean="0">
                <a:solidFill>
                  <a:srgbClr val="FFFF00"/>
                </a:solidFill>
              </a:rPr>
              <a:t>parables</a:t>
            </a:r>
            <a:r>
              <a:rPr lang="en-US" sz="2800" dirty="0" smtClean="0">
                <a:solidFill>
                  <a:srgbClr val="FFFFFF"/>
                </a:solidFill>
              </a:rPr>
              <a:t>.”</a:t>
            </a:r>
          </a:p>
          <a:p>
            <a:pPr marL="18288" indent="0" algn="r">
              <a:buNone/>
            </a:pPr>
            <a:r>
              <a:rPr lang="en-US" sz="2800" dirty="0" smtClean="0">
                <a:solidFill>
                  <a:srgbClr val="FFFFFF"/>
                </a:solidFill>
              </a:rPr>
              <a:t>(Mark 4:10-11)</a:t>
            </a:r>
            <a:endParaRPr lang="en-US" sz="2800" dirty="0">
              <a:solidFill>
                <a:srgbClr val="FFFFFF"/>
              </a:solidFill>
            </a:endParaRPr>
          </a:p>
        </p:txBody>
      </p:sp>
    </p:spTree>
    <p:extLst>
      <p:ext uri="{BB962C8B-B14F-4D97-AF65-F5344CB8AC3E}">
        <p14:creationId xmlns:p14="http://schemas.microsoft.com/office/powerpoint/2010/main" val="26056344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“To you it has been </a:t>
            </a:r>
            <a:r>
              <a:rPr lang="en-US" sz="2800" dirty="0" smtClean="0">
                <a:solidFill>
                  <a:srgbClr val="FFFF00"/>
                </a:solidFill>
              </a:rPr>
              <a:t>given</a:t>
            </a:r>
            <a:r>
              <a:rPr lang="en-US" sz="2800" dirty="0" smtClean="0"/>
              <a:t>” (Mk 4:11)</a:t>
            </a:r>
          </a:p>
          <a:p>
            <a:pPr marL="18288" indent="0" algn="just">
              <a:buNone/>
            </a:pPr>
            <a:endParaRPr lang="en-US" sz="2800" dirty="0"/>
          </a:p>
          <a:p>
            <a:pPr marL="18288" indent="0" algn="just">
              <a:buNone/>
            </a:pPr>
            <a:r>
              <a:rPr lang="en-US" sz="2800" dirty="0" smtClean="0"/>
              <a:t>To them it </a:t>
            </a:r>
            <a:r>
              <a:rPr lang="en-US" sz="2800" dirty="0" smtClean="0">
                <a:solidFill>
                  <a:srgbClr val="FFFF00"/>
                </a:solidFill>
              </a:rPr>
              <a:t>has not been given</a:t>
            </a:r>
            <a:r>
              <a:rPr lang="en-US" sz="2800" dirty="0" smtClean="0"/>
              <a:t>” (Mt 13:11)</a:t>
            </a:r>
            <a:endParaRPr lang="en-US" sz="2800" dirty="0"/>
          </a:p>
        </p:txBody>
      </p:sp>
    </p:spTree>
    <p:extLst>
      <p:ext uri="{BB962C8B-B14F-4D97-AF65-F5344CB8AC3E}">
        <p14:creationId xmlns:p14="http://schemas.microsoft.com/office/powerpoint/2010/main" val="16673866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Isaiah 6:8-13</a:t>
            </a:r>
            <a:endParaRPr lang="en-US" sz="2800" dirty="0"/>
          </a:p>
          <a:p>
            <a:pPr marL="18288" indent="0" algn="just">
              <a:buNone/>
            </a:pPr>
            <a:r>
              <a:rPr lang="en-US" sz="2800" dirty="0"/>
              <a:t>And I heard the voice of the Lord saying, “Whom shall I send, and who will go for us?” Then I said, “Here I am! Send me.” 9 And he said, “Go, and say to this people:</a:t>
            </a:r>
          </a:p>
          <a:p>
            <a:pPr marL="18288" indent="0" algn="just">
              <a:buNone/>
            </a:pPr>
            <a:endParaRPr lang="en-US" sz="2800" dirty="0"/>
          </a:p>
          <a:p>
            <a:pPr marL="18288" indent="0" algn="just">
              <a:buNone/>
            </a:pPr>
            <a:r>
              <a:rPr lang="en-US" sz="2800" dirty="0"/>
              <a:t>“‘Keep on hearing</a:t>
            </a:r>
            <a:r>
              <a:rPr lang="en-US" sz="2800" dirty="0" smtClean="0"/>
              <a:t>, </a:t>
            </a:r>
            <a:r>
              <a:rPr lang="en-US" sz="2800" dirty="0"/>
              <a:t>but do not understand;</a:t>
            </a:r>
          </a:p>
          <a:p>
            <a:pPr marL="18288" indent="0" algn="just">
              <a:buNone/>
            </a:pPr>
            <a:r>
              <a:rPr lang="en-US" sz="2800" dirty="0"/>
              <a:t>keep on seeing</a:t>
            </a:r>
            <a:r>
              <a:rPr lang="en-US" sz="2800" dirty="0" smtClean="0"/>
              <a:t>, </a:t>
            </a:r>
            <a:r>
              <a:rPr lang="en-US" sz="2800" dirty="0"/>
              <a:t>but do not perceive.’</a:t>
            </a:r>
          </a:p>
          <a:p>
            <a:pPr marL="18288" indent="0" algn="just">
              <a:buNone/>
            </a:pPr>
            <a:endParaRPr lang="en-US" sz="2800" dirty="0"/>
          </a:p>
        </p:txBody>
      </p:sp>
    </p:spTree>
    <p:extLst>
      <p:ext uri="{BB962C8B-B14F-4D97-AF65-F5344CB8AC3E}">
        <p14:creationId xmlns:p14="http://schemas.microsoft.com/office/powerpoint/2010/main" val="34665675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10 Make the heart of this people dull,</a:t>
            </a:r>
          </a:p>
          <a:p>
            <a:pPr marL="18288" indent="0" algn="just">
              <a:buNone/>
            </a:pPr>
            <a:r>
              <a:rPr lang="en-US" sz="2800" dirty="0"/>
              <a:t>    and their ears heavy,</a:t>
            </a:r>
          </a:p>
          <a:p>
            <a:pPr marL="18288" indent="0" algn="just">
              <a:buNone/>
            </a:pPr>
            <a:r>
              <a:rPr lang="en-US" sz="2800" dirty="0"/>
              <a:t>    and blind their eyes;</a:t>
            </a:r>
          </a:p>
          <a:p>
            <a:pPr marL="18288" indent="0" algn="just">
              <a:buNone/>
            </a:pPr>
            <a:r>
              <a:rPr lang="en-US" sz="2800" dirty="0"/>
              <a:t>lest they see with their eyes,</a:t>
            </a:r>
          </a:p>
          <a:p>
            <a:pPr marL="18288" indent="0" algn="just">
              <a:buNone/>
            </a:pPr>
            <a:r>
              <a:rPr lang="en-US" sz="2800" dirty="0"/>
              <a:t>    and hear with their ears,</a:t>
            </a:r>
          </a:p>
          <a:p>
            <a:pPr marL="18288" indent="0" algn="just">
              <a:buNone/>
            </a:pPr>
            <a:r>
              <a:rPr lang="en-US" sz="2800" dirty="0"/>
              <a:t>and understand with their hearts,</a:t>
            </a:r>
          </a:p>
          <a:p>
            <a:pPr marL="18288" indent="0" algn="just">
              <a:buNone/>
            </a:pPr>
            <a:r>
              <a:rPr lang="en-US" sz="2800" dirty="0"/>
              <a:t>    and turn and be healed.”</a:t>
            </a:r>
          </a:p>
        </p:txBody>
      </p:sp>
    </p:spTree>
    <p:extLst>
      <p:ext uri="{BB962C8B-B14F-4D97-AF65-F5344CB8AC3E}">
        <p14:creationId xmlns:p14="http://schemas.microsoft.com/office/powerpoint/2010/main" val="26056344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Again he began to teach beside the sea. And a very large crowd gathered about him, so that he got into a boat and sat in it on the sea, and the whole crowd was beside the sea on the land. 2 And he was teaching them many things in parables, and in his teaching he said to them: </a:t>
            </a:r>
            <a:endParaRPr lang="en-US" sz="2800" dirty="0" smtClean="0"/>
          </a:p>
          <a:p>
            <a:pPr marL="18288" indent="0" algn="just">
              <a:buNone/>
            </a:pPr>
            <a:r>
              <a:rPr lang="en-US" sz="2800" dirty="0" smtClean="0"/>
              <a:t>3 </a:t>
            </a:r>
            <a:r>
              <a:rPr lang="en-US" sz="2800" dirty="0"/>
              <a:t>“Listen! Behold, a sower went out to sow. 4 And as he sowed, some seed fell along the path, and the birds came and devoured it. 5 Other seed fell on rocky ground, where it did not have much soil, and immediately it sprang up, since it had no depth of soil. 6 And when the sun rose, it was scorched, and since it had no root, it withered </a:t>
            </a:r>
            <a:r>
              <a:rPr lang="en-US" sz="2800" dirty="0" smtClean="0"/>
              <a:t>away. </a:t>
            </a:r>
            <a:endParaRPr lang="en-US" sz="2800" dirty="0"/>
          </a:p>
        </p:txBody>
      </p:sp>
    </p:spTree>
    <p:extLst>
      <p:ext uri="{BB962C8B-B14F-4D97-AF65-F5344CB8AC3E}">
        <p14:creationId xmlns:p14="http://schemas.microsoft.com/office/powerpoint/2010/main" val="14893411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Then I said, “How long, O Lord?”</a:t>
            </a:r>
          </a:p>
          <a:p>
            <a:pPr marL="18288" indent="0" algn="just">
              <a:buNone/>
            </a:pPr>
            <a:r>
              <a:rPr lang="en-US" sz="2800" dirty="0"/>
              <a:t>And he said:</a:t>
            </a:r>
          </a:p>
          <a:p>
            <a:pPr marL="18288" indent="0" algn="just">
              <a:buNone/>
            </a:pPr>
            <a:r>
              <a:rPr lang="en-US" sz="2800" dirty="0"/>
              <a:t>“Until cities lie waste</a:t>
            </a:r>
          </a:p>
          <a:p>
            <a:pPr marL="18288" indent="0" algn="just">
              <a:buNone/>
            </a:pPr>
            <a:r>
              <a:rPr lang="en-US" sz="2800" dirty="0"/>
              <a:t>    without inhabitant,</a:t>
            </a:r>
          </a:p>
          <a:p>
            <a:pPr marL="18288" indent="0" algn="just">
              <a:buNone/>
            </a:pPr>
            <a:r>
              <a:rPr lang="en-US" sz="2800" dirty="0"/>
              <a:t>and houses without people,</a:t>
            </a:r>
          </a:p>
          <a:p>
            <a:pPr marL="18288" indent="0" algn="just">
              <a:buNone/>
            </a:pPr>
            <a:r>
              <a:rPr lang="en-US" sz="2800" dirty="0"/>
              <a:t>    and the land is a desolate waste,</a:t>
            </a:r>
          </a:p>
          <a:p>
            <a:pPr marL="18288" indent="0" algn="just">
              <a:buNone/>
            </a:pPr>
            <a:r>
              <a:rPr lang="en-US" sz="2800" dirty="0"/>
              <a:t>12 and the Lord removes people far away,</a:t>
            </a:r>
          </a:p>
          <a:p>
            <a:pPr marL="18288" indent="0" algn="just">
              <a:buNone/>
            </a:pPr>
            <a:r>
              <a:rPr lang="en-US" sz="2800" dirty="0"/>
              <a:t>    and the forsaken places are many in the midst of the land</a:t>
            </a:r>
            <a:r>
              <a:rPr lang="en-US" sz="2800" dirty="0" smtClean="0"/>
              <a:t>.</a:t>
            </a:r>
            <a:endParaRPr lang="en-US" sz="2800" dirty="0"/>
          </a:p>
        </p:txBody>
      </p:sp>
    </p:spTree>
    <p:extLst>
      <p:ext uri="{BB962C8B-B14F-4D97-AF65-F5344CB8AC3E}">
        <p14:creationId xmlns:p14="http://schemas.microsoft.com/office/powerpoint/2010/main" val="16673866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13 And though a tenth remain in it,</a:t>
            </a:r>
          </a:p>
          <a:p>
            <a:pPr marL="18288" indent="0" algn="just">
              <a:buNone/>
            </a:pPr>
            <a:r>
              <a:rPr lang="en-US" sz="2800" dirty="0"/>
              <a:t>    it will be </a:t>
            </a:r>
            <a:r>
              <a:rPr lang="en-US" sz="2800" dirty="0" smtClean="0"/>
              <a:t>burned </a:t>
            </a:r>
            <a:r>
              <a:rPr lang="en-US" sz="2800" dirty="0"/>
              <a:t>again,</a:t>
            </a:r>
          </a:p>
          <a:p>
            <a:pPr marL="18288" indent="0" algn="just">
              <a:buNone/>
            </a:pPr>
            <a:r>
              <a:rPr lang="en-US" sz="2800" dirty="0"/>
              <a:t>like a </a:t>
            </a:r>
            <a:r>
              <a:rPr lang="en-US" sz="2800" dirty="0" err="1"/>
              <a:t>terebinth</a:t>
            </a:r>
            <a:r>
              <a:rPr lang="en-US" sz="2800" dirty="0"/>
              <a:t> or an oak,</a:t>
            </a:r>
          </a:p>
          <a:p>
            <a:pPr marL="18288" indent="0" algn="just">
              <a:buNone/>
            </a:pPr>
            <a:r>
              <a:rPr lang="en-US" sz="2800" dirty="0"/>
              <a:t>    whose </a:t>
            </a:r>
            <a:r>
              <a:rPr lang="en-US" sz="2800" dirty="0">
                <a:solidFill>
                  <a:srgbClr val="FFFF00"/>
                </a:solidFill>
              </a:rPr>
              <a:t>stump remains</a:t>
            </a:r>
          </a:p>
          <a:p>
            <a:pPr marL="18288" indent="0" algn="just">
              <a:buNone/>
            </a:pPr>
            <a:r>
              <a:rPr lang="en-US" sz="2800" dirty="0"/>
              <a:t>    when it is felled.”</a:t>
            </a:r>
          </a:p>
          <a:p>
            <a:pPr marL="18288" indent="0" algn="just">
              <a:buNone/>
            </a:pPr>
            <a:r>
              <a:rPr lang="en-US" sz="2800" dirty="0">
                <a:solidFill>
                  <a:srgbClr val="FFFFFF"/>
                </a:solidFill>
              </a:rPr>
              <a:t>The holy </a:t>
            </a:r>
            <a:r>
              <a:rPr lang="en-US" sz="2800" dirty="0" smtClean="0">
                <a:solidFill>
                  <a:srgbClr val="FFFFFF"/>
                </a:solidFill>
              </a:rPr>
              <a:t>seed is </a:t>
            </a:r>
            <a:r>
              <a:rPr lang="en-US" sz="2800" dirty="0">
                <a:solidFill>
                  <a:srgbClr val="FFFFFF"/>
                </a:solidFill>
              </a:rPr>
              <a:t>its stump</a:t>
            </a:r>
            <a:r>
              <a:rPr lang="en-US" sz="2800" dirty="0"/>
              <a:t>.</a:t>
            </a:r>
          </a:p>
          <a:p>
            <a:pPr marL="18288" indent="0" algn="just">
              <a:buNone/>
            </a:pPr>
            <a:endParaRPr lang="en-US" sz="2800" dirty="0"/>
          </a:p>
        </p:txBody>
      </p:sp>
    </p:spTree>
    <p:extLst>
      <p:ext uri="{BB962C8B-B14F-4D97-AF65-F5344CB8AC3E}">
        <p14:creationId xmlns:p14="http://schemas.microsoft.com/office/powerpoint/2010/main" val="34665675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385" y="685801"/>
            <a:ext cx="8264769" cy="3657599"/>
          </a:xfrm>
        </p:spPr>
        <p:txBody>
          <a:bodyPr>
            <a:normAutofit/>
          </a:bodyPr>
          <a:lstStyle/>
          <a:p>
            <a:pPr marL="18288" indent="0" algn="just">
              <a:buNone/>
            </a:pPr>
            <a:r>
              <a:rPr lang="en-US" sz="3000" dirty="0" smtClean="0"/>
              <a:t>Jesus is saying Isaiah chapter 6 was only a </a:t>
            </a:r>
            <a:r>
              <a:rPr lang="en-US" sz="3000" dirty="0" smtClean="0">
                <a:solidFill>
                  <a:srgbClr val="FFFF00"/>
                </a:solidFill>
              </a:rPr>
              <a:t>foreshadowing </a:t>
            </a:r>
            <a:r>
              <a:rPr lang="en-US" sz="3000" dirty="0" smtClean="0"/>
              <a:t>of Christ himself.</a:t>
            </a:r>
            <a:endParaRPr lang="en-US" sz="3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287456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Romans 11:2-7</a:t>
            </a:r>
          </a:p>
          <a:p>
            <a:pPr marL="18288" indent="0" algn="just">
              <a:buNone/>
            </a:pPr>
            <a:r>
              <a:rPr lang="en-US" sz="2800" dirty="0" smtClean="0"/>
              <a:t>“God has not rejected his people whom he foreknew. Do you not know what the Scripture says of Elijah, how he appeals to God </a:t>
            </a:r>
            <a:r>
              <a:rPr lang="en-US" sz="2800" dirty="0" smtClean="0">
                <a:solidFill>
                  <a:srgbClr val="FFFF00"/>
                </a:solidFill>
              </a:rPr>
              <a:t>against</a:t>
            </a:r>
            <a:r>
              <a:rPr lang="en-US" sz="2800" dirty="0" smtClean="0"/>
              <a:t> Israel? </a:t>
            </a:r>
          </a:p>
          <a:p>
            <a:pPr marL="18288" indent="0" algn="just">
              <a:buNone/>
            </a:pPr>
            <a:r>
              <a:rPr lang="en-US" sz="2800" dirty="0" smtClean="0"/>
              <a:t>“Lord, they have killed your prophets, they have demolished your altars, and I alone am left and they seek my life.” But what is God’s reply to him? </a:t>
            </a:r>
          </a:p>
          <a:p>
            <a:pPr marL="18288" indent="0" algn="just">
              <a:buNone/>
            </a:pPr>
            <a:r>
              <a:rPr lang="en-US" sz="2800" dirty="0" smtClean="0"/>
              <a:t>“I have kept for myself seven thousand men who have not bowed the knee to Baal.” </a:t>
            </a:r>
          </a:p>
        </p:txBody>
      </p:sp>
    </p:spTree>
    <p:extLst>
      <p:ext uri="{BB962C8B-B14F-4D97-AF65-F5344CB8AC3E}">
        <p14:creationId xmlns:p14="http://schemas.microsoft.com/office/powerpoint/2010/main" val="34665675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So too at the present time </a:t>
            </a:r>
            <a:r>
              <a:rPr lang="en-US" sz="2800" dirty="0" smtClean="0">
                <a:solidFill>
                  <a:srgbClr val="FFFF00"/>
                </a:solidFill>
              </a:rPr>
              <a:t>there is a remnant</a:t>
            </a:r>
            <a:r>
              <a:rPr lang="en-US" sz="2800" dirty="0" smtClean="0"/>
              <a:t>, chosen by grace. But if it is by grace, it is no longer on the basis of works; otherwise, grace would no longer be grace.</a:t>
            </a:r>
          </a:p>
          <a:p>
            <a:pPr marL="18288" indent="0" algn="just">
              <a:buNone/>
            </a:pPr>
            <a:r>
              <a:rPr lang="en-US" sz="2800" dirty="0" smtClean="0"/>
              <a:t>What then? </a:t>
            </a:r>
            <a:endParaRPr lang="en-US" sz="2800" dirty="0"/>
          </a:p>
          <a:p>
            <a:pPr marL="18288" indent="0" algn="just">
              <a:buNone/>
            </a:pPr>
            <a:r>
              <a:rPr lang="en-US" sz="2800" dirty="0" smtClean="0"/>
              <a:t>Israel failed to obtain what it was seeking. </a:t>
            </a:r>
            <a:r>
              <a:rPr lang="en-US" sz="2800" dirty="0" smtClean="0">
                <a:solidFill>
                  <a:srgbClr val="FFFF00"/>
                </a:solidFill>
              </a:rPr>
              <a:t>The elect obtained it, but the rest were hardened</a:t>
            </a:r>
            <a:r>
              <a:rPr lang="en-US" sz="2800" dirty="0" smtClean="0"/>
              <a:t>”</a:t>
            </a:r>
            <a:endParaRPr lang="en-US" sz="2800" dirty="0"/>
          </a:p>
        </p:txBody>
      </p:sp>
    </p:spTree>
    <p:extLst>
      <p:ext uri="{BB962C8B-B14F-4D97-AF65-F5344CB8AC3E}">
        <p14:creationId xmlns:p14="http://schemas.microsoft.com/office/powerpoint/2010/main" val="875098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15 For we are </a:t>
            </a:r>
            <a:r>
              <a:rPr lang="en-US" sz="2800" dirty="0">
                <a:solidFill>
                  <a:srgbClr val="FFFF00"/>
                </a:solidFill>
              </a:rPr>
              <a:t>the aroma of Christ</a:t>
            </a:r>
            <a:r>
              <a:rPr lang="en-US" sz="2800" dirty="0"/>
              <a:t> to God among those who are being saved and among those who are perishing, 16 to one a fragrance from death to death, to the other a fragrance from life to life</a:t>
            </a:r>
            <a:r>
              <a:rPr lang="en-US" sz="2800" dirty="0" smtClean="0"/>
              <a:t>.</a:t>
            </a:r>
          </a:p>
          <a:p>
            <a:pPr marL="18288" indent="0" algn="just">
              <a:buNone/>
            </a:pPr>
            <a:endParaRPr lang="en-US" sz="2800" dirty="0" smtClean="0"/>
          </a:p>
          <a:p>
            <a:pPr marL="18288" indent="0" algn="just">
              <a:buNone/>
            </a:pPr>
            <a:r>
              <a:rPr lang="en-US" sz="2800" dirty="0" smtClean="0"/>
              <a:t>(2 Corinthians 2:15-16)</a:t>
            </a:r>
            <a:endParaRPr lang="en-US" sz="2800" dirty="0"/>
          </a:p>
        </p:txBody>
      </p:sp>
    </p:spTree>
    <p:extLst>
      <p:ext uri="{BB962C8B-B14F-4D97-AF65-F5344CB8AC3E}">
        <p14:creationId xmlns:p14="http://schemas.microsoft.com/office/powerpoint/2010/main" val="16673866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endParaRPr lang="en-US" sz="2800" dirty="0" smtClean="0"/>
          </a:p>
          <a:p>
            <a:pPr marL="18288" indent="0" algn="just">
              <a:buNone/>
            </a:pPr>
            <a:r>
              <a:rPr lang="en-US" sz="2800" dirty="0" smtClean="0"/>
              <a:t>For </a:t>
            </a:r>
            <a:r>
              <a:rPr lang="en-US" sz="2800" dirty="0"/>
              <a:t>good news came to us just as to them, but the message they heard did not benefit them, because </a:t>
            </a:r>
            <a:r>
              <a:rPr lang="en-US" sz="2800" dirty="0" smtClean="0">
                <a:solidFill>
                  <a:srgbClr val="FFFF00"/>
                </a:solidFill>
              </a:rPr>
              <a:t>it did not meet with faith</a:t>
            </a:r>
            <a:r>
              <a:rPr lang="en-US" sz="2800" dirty="0" smtClean="0"/>
              <a:t> in the hearers.</a:t>
            </a:r>
          </a:p>
          <a:p>
            <a:pPr marL="18288" indent="0" algn="just">
              <a:buNone/>
            </a:pPr>
            <a:endParaRPr lang="en-US" sz="2800" dirty="0" smtClean="0"/>
          </a:p>
          <a:p>
            <a:pPr marL="18288" indent="0" algn="r">
              <a:buNone/>
            </a:pPr>
            <a:r>
              <a:rPr lang="en-US" sz="2800" dirty="0" smtClean="0"/>
              <a:t>(Hebrews 4:2)</a:t>
            </a:r>
            <a:endParaRPr lang="en-US" sz="2800" dirty="0"/>
          </a:p>
        </p:txBody>
      </p:sp>
    </p:spTree>
    <p:extLst>
      <p:ext uri="{BB962C8B-B14F-4D97-AF65-F5344CB8AC3E}">
        <p14:creationId xmlns:p14="http://schemas.microsoft.com/office/powerpoint/2010/main" val="10787421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4968" y="485523"/>
            <a:ext cx="8030472" cy="5602178"/>
          </a:xfrm>
        </p:spPr>
        <p:txBody>
          <a:bodyPr>
            <a:normAutofit/>
          </a:bodyPr>
          <a:lstStyle/>
          <a:p>
            <a:pPr marL="18288" indent="0">
              <a:buNone/>
            </a:pPr>
            <a:r>
              <a:rPr lang="en-US" sz="3000" dirty="0" smtClean="0"/>
              <a:t>He said to them, “Do you not understand this parable? How then will you understand all the parables?”</a:t>
            </a:r>
          </a:p>
          <a:p>
            <a:pPr marL="18288" indent="0" algn="r">
              <a:buNone/>
            </a:pPr>
            <a:r>
              <a:rPr lang="en-US" sz="3000" dirty="0" smtClean="0"/>
              <a:t>(Mark 4:13)</a:t>
            </a:r>
            <a:endParaRPr lang="en-US" sz="3000" dirty="0"/>
          </a:p>
        </p:txBody>
      </p:sp>
    </p:spTree>
    <p:extLst>
      <p:ext uri="{BB962C8B-B14F-4D97-AF65-F5344CB8AC3E}">
        <p14:creationId xmlns:p14="http://schemas.microsoft.com/office/powerpoint/2010/main" val="2831794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ctr">
              <a:buNone/>
            </a:pPr>
            <a:r>
              <a:rPr lang="en-US" sz="3600" dirty="0" smtClean="0">
                <a:solidFill>
                  <a:srgbClr val="FFFF00"/>
                </a:solidFill>
              </a:rPr>
              <a:t>IV. What is the Seed?</a:t>
            </a:r>
            <a:endParaRPr lang="en-US" sz="3600" dirty="0">
              <a:solidFill>
                <a:srgbClr val="FFFF00"/>
              </a:solidFill>
            </a:endParaRPr>
          </a:p>
        </p:txBody>
      </p:sp>
    </p:spTree>
    <p:extLst>
      <p:ext uri="{BB962C8B-B14F-4D97-AF65-F5344CB8AC3E}">
        <p14:creationId xmlns:p14="http://schemas.microsoft.com/office/powerpoint/2010/main" val="34665675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endParaRPr lang="en-US" sz="2800" dirty="0" smtClean="0"/>
          </a:p>
          <a:p>
            <a:pPr marL="18288" indent="0" algn="just">
              <a:buNone/>
            </a:pPr>
            <a:endParaRPr lang="en-US" sz="2800" dirty="0"/>
          </a:p>
          <a:p>
            <a:pPr marL="18288" indent="0" algn="just">
              <a:buNone/>
            </a:pPr>
            <a:r>
              <a:rPr lang="en-US" sz="2800" dirty="0" smtClean="0"/>
              <a:t>“The sower sows </a:t>
            </a:r>
            <a:r>
              <a:rPr lang="en-US" sz="2800" dirty="0" smtClean="0">
                <a:solidFill>
                  <a:srgbClr val="FFFF00"/>
                </a:solidFill>
              </a:rPr>
              <a:t>the word</a:t>
            </a:r>
            <a:r>
              <a:rPr lang="en-US" sz="2800" dirty="0" smtClean="0"/>
              <a:t>.”	       (Mark 4:14)</a:t>
            </a:r>
          </a:p>
          <a:p>
            <a:pPr marL="18288" indent="0" algn="just">
              <a:buNone/>
            </a:pPr>
            <a:endParaRPr lang="en-US" sz="2800" dirty="0"/>
          </a:p>
          <a:p>
            <a:pPr marL="18288" indent="0" algn="just">
              <a:buNone/>
            </a:pPr>
            <a:r>
              <a:rPr lang="en-US" sz="2800" dirty="0" smtClean="0"/>
              <a:t>“the word </a:t>
            </a:r>
            <a:r>
              <a:rPr lang="en-US" sz="2800" dirty="0" smtClean="0">
                <a:solidFill>
                  <a:srgbClr val="FFFF00"/>
                </a:solidFill>
              </a:rPr>
              <a:t>of the kingdom</a:t>
            </a:r>
            <a:r>
              <a:rPr lang="en-US" sz="2800" dirty="0" smtClean="0"/>
              <a:t>”  (Matthew 13:18)</a:t>
            </a:r>
          </a:p>
          <a:p>
            <a:pPr marL="18288" indent="0" algn="just">
              <a:buNone/>
            </a:pPr>
            <a:endParaRPr lang="en-US" sz="2800" dirty="0" smtClean="0"/>
          </a:p>
          <a:p>
            <a:pPr marL="18288" indent="0" algn="just">
              <a:buNone/>
            </a:pPr>
            <a:endParaRPr lang="en-US" sz="2800" dirty="0"/>
          </a:p>
          <a:p>
            <a:pPr marL="18288" indent="0" algn="just">
              <a:buNone/>
            </a:pPr>
            <a:endParaRPr lang="en-US" sz="2800" dirty="0"/>
          </a:p>
        </p:txBody>
      </p:sp>
    </p:spTree>
    <p:extLst>
      <p:ext uri="{BB962C8B-B14F-4D97-AF65-F5344CB8AC3E}">
        <p14:creationId xmlns:p14="http://schemas.microsoft.com/office/powerpoint/2010/main" val="26056344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7 Other seed fell among thorns, and the thorns grew up and choked it, and it yielded no grain. 8 And other seeds fell into good soil and produced grain, growing up and increasing and yielding thirtyfold and sixtyfold and a hundredfold.” 9 And he said, “He who has ears to hear, let him hear.”</a:t>
            </a:r>
          </a:p>
          <a:p>
            <a:pPr marL="18288" indent="0" algn="just">
              <a:buNone/>
            </a:pPr>
            <a:r>
              <a:rPr lang="en-US" sz="2800" dirty="0" smtClean="0"/>
              <a:t>10 </a:t>
            </a:r>
            <a:r>
              <a:rPr lang="en-US" sz="2800" dirty="0"/>
              <a:t>And when he was alone, those around him with the twelve asked him about the parables. 11 And he said to them, “To you has been given the secret of the kingdom of God, but for those outside everything is in parables, 12 so that</a:t>
            </a:r>
          </a:p>
        </p:txBody>
      </p:sp>
    </p:spTree>
    <p:extLst>
      <p:ext uri="{BB962C8B-B14F-4D97-AF65-F5344CB8AC3E}">
        <p14:creationId xmlns:p14="http://schemas.microsoft.com/office/powerpoint/2010/main" val="33920533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 “The </a:t>
            </a:r>
            <a:r>
              <a:rPr lang="en-US" sz="2800" dirty="0" smtClean="0">
                <a:solidFill>
                  <a:srgbClr val="FFFF00"/>
                </a:solidFill>
              </a:rPr>
              <a:t>time is fulfilled</a:t>
            </a:r>
            <a:r>
              <a:rPr lang="en-US" sz="2800" dirty="0" smtClean="0"/>
              <a:t>, and </a:t>
            </a:r>
            <a:r>
              <a:rPr lang="en-US" sz="2800" dirty="0" smtClean="0">
                <a:solidFill>
                  <a:srgbClr val="FFFF00"/>
                </a:solidFill>
              </a:rPr>
              <a:t>the</a:t>
            </a:r>
            <a:r>
              <a:rPr lang="en-US" sz="2800" dirty="0" smtClean="0"/>
              <a:t> </a:t>
            </a:r>
            <a:r>
              <a:rPr lang="en-US" sz="2800" dirty="0" smtClean="0">
                <a:solidFill>
                  <a:srgbClr val="FFFF00"/>
                </a:solidFill>
              </a:rPr>
              <a:t>kingdom of God</a:t>
            </a:r>
            <a:r>
              <a:rPr lang="en-US" sz="2800" dirty="0" smtClean="0"/>
              <a:t> </a:t>
            </a:r>
            <a:r>
              <a:rPr lang="en-US" sz="2800" dirty="0" smtClean="0">
                <a:solidFill>
                  <a:srgbClr val="FFFF00"/>
                </a:solidFill>
              </a:rPr>
              <a:t>is at hand</a:t>
            </a:r>
            <a:r>
              <a:rPr lang="en-US" sz="2800" dirty="0" smtClean="0"/>
              <a:t>; repent and believe in </a:t>
            </a:r>
            <a:r>
              <a:rPr lang="en-US" sz="2800" dirty="0" smtClean="0">
                <a:solidFill>
                  <a:srgbClr val="FFFF00"/>
                </a:solidFill>
              </a:rPr>
              <a:t>the gospel</a:t>
            </a:r>
            <a:r>
              <a:rPr lang="en-US" sz="2800" dirty="0" smtClean="0"/>
              <a:t>”</a:t>
            </a:r>
          </a:p>
          <a:p>
            <a:pPr marL="18288" indent="0" algn="just">
              <a:buNone/>
            </a:pPr>
            <a:endParaRPr lang="en-US" sz="2800" dirty="0" smtClean="0"/>
          </a:p>
          <a:p>
            <a:pPr marL="18288" indent="0" algn="r">
              <a:buNone/>
            </a:pPr>
            <a:r>
              <a:rPr lang="en-US" sz="2800" dirty="0" smtClean="0"/>
              <a:t>(Mark 1:14-15)</a:t>
            </a:r>
            <a:endParaRPr lang="en-US" sz="2800" dirty="0"/>
          </a:p>
        </p:txBody>
      </p:sp>
    </p:spTree>
    <p:extLst>
      <p:ext uri="{BB962C8B-B14F-4D97-AF65-F5344CB8AC3E}">
        <p14:creationId xmlns:p14="http://schemas.microsoft.com/office/powerpoint/2010/main" val="17388412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077" y="685801"/>
            <a:ext cx="8342923" cy="5683737"/>
          </a:xfrm>
        </p:spPr>
        <p:txBody>
          <a:bodyPr>
            <a:normAutofit/>
          </a:bodyPr>
          <a:lstStyle/>
          <a:p>
            <a:pPr marL="18288" indent="0">
              <a:buNone/>
            </a:pPr>
            <a:r>
              <a:rPr lang="en-US" sz="3000" dirty="0" smtClean="0"/>
              <a:t>Matthew 2:3-6</a:t>
            </a:r>
          </a:p>
          <a:p>
            <a:pPr marL="18288" indent="0">
              <a:buNone/>
            </a:pPr>
            <a:r>
              <a:rPr lang="en-US" sz="3000" dirty="0" smtClean="0"/>
              <a:t>“Herod the king</a:t>
            </a:r>
            <a:r>
              <a:rPr lang="mr-IN" sz="3000" dirty="0" smtClean="0"/>
              <a:t>…</a:t>
            </a:r>
            <a:r>
              <a:rPr lang="en-US" sz="3000" dirty="0" smtClean="0"/>
              <a:t> assembled all the chief priests and scribes</a:t>
            </a:r>
            <a:r>
              <a:rPr lang="mr-IN" sz="3000" dirty="0" smtClean="0"/>
              <a:t>…</a:t>
            </a:r>
            <a:r>
              <a:rPr lang="en-US" sz="3000" dirty="0" smtClean="0"/>
              <a:t> inquiring where the Christ was to be born. They told him, ‘In Bethlehem of Judea, for so it is written,</a:t>
            </a:r>
          </a:p>
          <a:p>
            <a:pPr marL="18288" indent="0">
              <a:buNone/>
            </a:pPr>
            <a:r>
              <a:rPr lang="en-US" sz="3000" dirty="0" smtClean="0"/>
              <a:t>“And you, O Bethlehem, in the land of Judah,</a:t>
            </a:r>
          </a:p>
          <a:p>
            <a:pPr marL="18288" indent="0">
              <a:buNone/>
            </a:pPr>
            <a:r>
              <a:rPr lang="en-US" sz="3000" dirty="0" smtClean="0"/>
              <a:t>are by no means least among the rulers of Judah;</a:t>
            </a:r>
          </a:p>
          <a:p>
            <a:pPr marL="18288" indent="0">
              <a:buNone/>
            </a:pPr>
            <a:r>
              <a:rPr lang="en-US" sz="3000" dirty="0" smtClean="0"/>
              <a:t>for from you shall come a ruler</a:t>
            </a:r>
          </a:p>
          <a:p>
            <a:pPr marL="18288" indent="0">
              <a:buNone/>
            </a:pPr>
            <a:r>
              <a:rPr lang="en-US" sz="3000" dirty="0" smtClean="0"/>
              <a:t>who will shepherd my people Israel.”’”</a:t>
            </a:r>
            <a:endParaRPr lang="en-US" sz="3000" dirty="0"/>
          </a:p>
        </p:txBody>
      </p:sp>
    </p:spTree>
    <p:extLst>
      <p:ext uri="{BB962C8B-B14F-4D97-AF65-F5344CB8AC3E}">
        <p14:creationId xmlns:p14="http://schemas.microsoft.com/office/powerpoint/2010/main" val="422242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Isaiah 11:1, 10</a:t>
            </a:r>
          </a:p>
          <a:p>
            <a:pPr marL="18288" indent="0" algn="just">
              <a:buNone/>
            </a:pPr>
            <a:endParaRPr lang="en-US" sz="2800" dirty="0" smtClean="0"/>
          </a:p>
          <a:p>
            <a:pPr marL="18288" indent="0" algn="just">
              <a:buNone/>
            </a:pPr>
            <a:r>
              <a:rPr lang="en-US" sz="2800" dirty="0" smtClean="0"/>
              <a:t>There shall come forth a shoot from </a:t>
            </a:r>
            <a:r>
              <a:rPr lang="en-US" sz="2800" dirty="0" smtClean="0">
                <a:solidFill>
                  <a:srgbClr val="FFFF00"/>
                </a:solidFill>
              </a:rPr>
              <a:t>the stump</a:t>
            </a:r>
            <a:r>
              <a:rPr lang="en-US" sz="2800" dirty="0" smtClean="0"/>
              <a:t> of </a:t>
            </a:r>
            <a:r>
              <a:rPr lang="en-US" sz="2800" dirty="0" smtClean="0">
                <a:solidFill>
                  <a:srgbClr val="FFFF00"/>
                </a:solidFill>
              </a:rPr>
              <a:t>Jesse</a:t>
            </a:r>
            <a:r>
              <a:rPr lang="en-US" sz="2800" dirty="0" smtClean="0"/>
              <a:t>, and a branch from his </a:t>
            </a:r>
            <a:r>
              <a:rPr lang="en-US" sz="2800" dirty="0" smtClean="0">
                <a:solidFill>
                  <a:srgbClr val="FFFF00"/>
                </a:solidFill>
              </a:rPr>
              <a:t>root</a:t>
            </a:r>
            <a:r>
              <a:rPr lang="en-US" sz="2800" dirty="0" smtClean="0"/>
              <a:t>s shall bear fruit</a:t>
            </a:r>
            <a:r>
              <a:rPr lang="mr-IN" sz="2800" dirty="0" smtClean="0"/>
              <a:t>…</a:t>
            </a:r>
            <a:endParaRPr lang="en-US" sz="2800" dirty="0" smtClean="0"/>
          </a:p>
          <a:p>
            <a:pPr marL="18288" indent="0" algn="just">
              <a:buNone/>
            </a:pPr>
            <a:r>
              <a:rPr lang="en-US" sz="2800" dirty="0" smtClean="0"/>
              <a:t>In that day the Lord will extend his hand yet a second time to recover </a:t>
            </a:r>
            <a:r>
              <a:rPr lang="en-US" sz="2800" dirty="0" smtClean="0">
                <a:solidFill>
                  <a:srgbClr val="FFFF00"/>
                </a:solidFill>
              </a:rPr>
              <a:t>the remnant</a:t>
            </a:r>
            <a:endParaRPr lang="en-US" sz="2800" dirty="0">
              <a:solidFill>
                <a:srgbClr val="FFFF00"/>
              </a:solidFill>
            </a:endParaRPr>
          </a:p>
        </p:txBody>
      </p:sp>
    </p:spTree>
    <p:extLst>
      <p:ext uri="{BB962C8B-B14F-4D97-AF65-F5344CB8AC3E}">
        <p14:creationId xmlns:p14="http://schemas.microsoft.com/office/powerpoint/2010/main" val="34021429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769" y="685801"/>
            <a:ext cx="8245231" cy="5781430"/>
          </a:xfrm>
        </p:spPr>
        <p:txBody>
          <a:bodyPr>
            <a:normAutofit/>
          </a:bodyPr>
          <a:lstStyle/>
          <a:p>
            <a:pPr marL="18288" indent="0">
              <a:buNone/>
            </a:pPr>
            <a:r>
              <a:rPr lang="en-US" sz="3000" dirty="0" smtClean="0"/>
              <a:t>Mark 12:35, 37</a:t>
            </a:r>
            <a:endParaRPr lang="en-US" sz="3000" dirty="0"/>
          </a:p>
          <a:p>
            <a:pPr marL="18288" indent="0">
              <a:buNone/>
            </a:pPr>
            <a:r>
              <a:rPr lang="en-US" sz="3000" dirty="0" smtClean="0"/>
              <a:t>“the scribes say that the Christ is David’s Son</a:t>
            </a:r>
            <a:r>
              <a:rPr lang="mr-IN" sz="3000" dirty="0" smtClean="0"/>
              <a:t>…</a:t>
            </a:r>
            <a:r>
              <a:rPr lang="en-US" sz="3000" dirty="0" smtClean="0"/>
              <a:t> </a:t>
            </a:r>
          </a:p>
          <a:p>
            <a:pPr marL="18288" indent="0">
              <a:buNone/>
            </a:pPr>
            <a:r>
              <a:rPr lang="en-US" sz="3000" dirty="0" smtClean="0"/>
              <a:t>David calls him Lord, so how is he his son?”</a:t>
            </a:r>
          </a:p>
          <a:p>
            <a:pPr marL="18288" indent="0">
              <a:buNone/>
            </a:pPr>
            <a:endParaRPr lang="en-US" sz="3000" dirty="0"/>
          </a:p>
          <a:p>
            <a:pPr marL="18288" indent="0">
              <a:buNone/>
            </a:pPr>
            <a:endParaRPr lang="en-US" sz="3000" dirty="0" smtClean="0"/>
          </a:p>
          <a:p>
            <a:pPr marL="18288" indent="0">
              <a:buNone/>
            </a:pPr>
            <a:r>
              <a:rPr lang="en-US" sz="3000" i="1" dirty="0" smtClean="0"/>
              <a:t>Other scriptures about the Christ:</a:t>
            </a:r>
          </a:p>
          <a:p>
            <a:pPr marL="18288" indent="0">
              <a:buNone/>
            </a:pPr>
            <a:r>
              <a:rPr lang="en-US" sz="2800" dirty="0" smtClean="0"/>
              <a:t>Genesis 49, Numbers 24, Isaiah 11:1-16, Jeremiah 30 &amp; 33, Ezekiel 34, Daniel 7, Psalms 2, 110</a:t>
            </a:r>
          </a:p>
        </p:txBody>
      </p:sp>
    </p:spTree>
    <p:extLst>
      <p:ext uri="{BB962C8B-B14F-4D97-AF65-F5344CB8AC3E}">
        <p14:creationId xmlns:p14="http://schemas.microsoft.com/office/powerpoint/2010/main" val="1808767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And one of the elders said to me, “Weep no more; behold, </a:t>
            </a:r>
            <a:r>
              <a:rPr lang="en-US" sz="2800" dirty="0">
                <a:solidFill>
                  <a:srgbClr val="FFFF00"/>
                </a:solidFill>
              </a:rPr>
              <a:t>the Lion of the tribe of Judah, the Root of David</a:t>
            </a:r>
            <a:r>
              <a:rPr lang="en-US" sz="2800" dirty="0"/>
              <a:t>, has conquered, so that he can open the scroll and its seven seals.</a:t>
            </a:r>
            <a:r>
              <a:rPr lang="en-US" sz="2800" dirty="0" smtClean="0"/>
              <a:t>”</a:t>
            </a:r>
          </a:p>
          <a:p>
            <a:pPr marL="18288" indent="0" algn="r">
              <a:buNone/>
            </a:pPr>
            <a:r>
              <a:rPr lang="en-US" sz="2800" dirty="0" smtClean="0"/>
              <a:t>(Revelation 5:5)</a:t>
            </a:r>
          </a:p>
          <a:p>
            <a:pPr marL="18288" indent="0" algn="r">
              <a:buNone/>
            </a:pPr>
            <a:endParaRPr lang="en-US" sz="2800" dirty="0"/>
          </a:p>
          <a:p>
            <a:pPr marL="18288" indent="0" algn="just">
              <a:buNone/>
            </a:pPr>
            <a:r>
              <a:rPr lang="en-US" sz="2800" dirty="0" smtClean="0"/>
              <a:t>“</a:t>
            </a:r>
            <a:r>
              <a:rPr lang="en-US" sz="2800" dirty="0" smtClean="0">
                <a:solidFill>
                  <a:srgbClr val="FFFF00"/>
                </a:solidFill>
              </a:rPr>
              <a:t>I, Jesus</a:t>
            </a:r>
            <a:r>
              <a:rPr lang="mr-IN" sz="2800" dirty="0" smtClean="0">
                <a:solidFill>
                  <a:srgbClr val="FFFF00"/>
                </a:solidFill>
              </a:rPr>
              <a:t>…</a:t>
            </a:r>
            <a:r>
              <a:rPr lang="en-US" sz="2800" dirty="0" smtClean="0">
                <a:solidFill>
                  <a:srgbClr val="FFFF00"/>
                </a:solidFill>
              </a:rPr>
              <a:t> am the root</a:t>
            </a:r>
            <a:r>
              <a:rPr lang="mr-IN" sz="2800" dirty="0" smtClean="0">
                <a:solidFill>
                  <a:srgbClr val="FFFF00"/>
                </a:solidFill>
              </a:rPr>
              <a:t>…</a:t>
            </a:r>
            <a:r>
              <a:rPr lang="en-US" sz="2800" dirty="0" smtClean="0">
                <a:solidFill>
                  <a:srgbClr val="FFFF00"/>
                </a:solidFill>
              </a:rPr>
              <a:t> of David</a:t>
            </a:r>
            <a:r>
              <a:rPr lang="en-US" sz="2800" dirty="0" smtClean="0"/>
              <a:t>”</a:t>
            </a:r>
          </a:p>
          <a:p>
            <a:pPr marL="18288" indent="0" algn="r">
              <a:buNone/>
            </a:pPr>
            <a:r>
              <a:rPr lang="en-US" sz="2800" dirty="0" smtClean="0"/>
              <a:t>(Revelation 22:16)</a:t>
            </a:r>
            <a:endParaRPr lang="en-US" sz="2800" dirty="0"/>
          </a:p>
        </p:txBody>
      </p:sp>
    </p:spTree>
    <p:extLst>
      <p:ext uri="{BB962C8B-B14F-4D97-AF65-F5344CB8AC3E}">
        <p14:creationId xmlns:p14="http://schemas.microsoft.com/office/powerpoint/2010/main" val="22714692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What is the Plant? </a:t>
            </a:r>
          </a:p>
          <a:p>
            <a:pPr marL="18288" indent="0" algn="just">
              <a:buNone/>
            </a:pPr>
            <a:r>
              <a:rPr lang="en-US" sz="2800" dirty="0" smtClean="0"/>
              <a:t>“</a:t>
            </a:r>
            <a:r>
              <a:rPr lang="en-US" sz="2800" dirty="0" smtClean="0">
                <a:solidFill>
                  <a:srgbClr val="FFFF00"/>
                </a:solidFill>
              </a:rPr>
              <a:t>Faith </a:t>
            </a:r>
            <a:r>
              <a:rPr lang="en-US" sz="2800" dirty="0" smtClean="0">
                <a:solidFill>
                  <a:srgbClr val="FFFFFF"/>
                </a:solidFill>
              </a:rPr>
              <a:t>comes</a:t>
            </a:r>
            <a:r>
              <a:rPr lang="en-US" sz="2800" dirty="0" smtClean="0">
                <a:solidFill>
                  <a:srgbClr val="FFFF00"/>
                </a:solidFill>
              </a:rPr>
              <a:t> from hearing</a:t>
            </a:r>
            <a:r>
              <a:rPr lang="en-US" sz="2800" dirty="0" smtClean="0"/>
              <a:t>”</a:t>
            </a:r>
          </a:p>
          <a:p>
            <a:pPr marL="18288" indent="0" algn="r">
              <a:buNone/>
            </a:pPr>
            <a:r>
              <a:rPr lang="en-US" sz="2800" dirty="0" smtClean="0"/>
              <a:t>(Romans 10:17)</a:t>
            </a:r>
          </a:p>
          <a:p>
            <a:pPr marL="18288" indent="0" algn="r">
              <a:buNone/>
            </a:pPr>
            <a:endParaRPr lang="en-US" sz="2800" dirty="0"/>
          </a:p>
          <a:p>
            <a:pPr marL="18288" indent="0" algn="just">
              <a:buNone/>
            </a:pPr>
            <a:r>
              <a:rPr lang="en-US" sz="2800" dirty="0" smtClean="0"/>
              <a:t>What is the Soil?</a:t>
            </a:r>
          </a:p>
          <a:p>
            <a:pPr marL="18288" indent="0" algn="just">
              <a:buNone/>
            </a:pPr>
            <a:r>
              <a:rPr lang="en-US" sz="2800" dirty="0" smtClean="0"/>
              <a:t>“For </a:t>
            </a:r>
            <a:r>
              <a:rPr lang="en-US" sz="2800" dirty="0" smtClean="0">
                <a:solidFill>
                  <a:srgbClr val="FFFF00"/>
                </a:solidFill>
              </a:rPr>
              <a:t>with the heart one believes [faith]</a:t>
            </a:r>
            <a:r>
              <a:rPr lang="en-US" sz="2800" dirty="0" smtClean="0"/>
              <a:t>”</a:t>
            </a:r>
          </a:p>
          <a:p>
            <a:pPr marL="18288" indent="0" algn="r">
              <a:buNone/>
            </a:pPr>
            <a:r>
              <a:rPr lang="en-US" sz="2800" dirty="0" smtClean="0"/>
              <a:t>(Romans 10:10)</a:t>
            </a:r>
            <a:endParaRPr lang="en-US" sz="2800" dirty="0"/>
          </a:p>
        </p:txBody>
      </p:sp>
    </p:spTree>
    <p:extLst>
      <p:ext uri="{BB962C8B-B14F-4D97-AF65-F5344CB8AC3E}">
        <p14:creationId xmlns:p14="http://schemas.microsoft.com/office/powerpoint/2010/main" val="32004047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3500" dirty="0" smtClean="0">
                <a:solidFill>
                  <a:srgbClr val="FFFF00"/>
                </a:solidFill>
              </a:rPr>
              <a:t>V. The Four Soils</a:t>
            </a:r>
            <a:endParaRPr lang="en-US" sz="3500" dirty="0">
              <a:solidFill>
                <a:srgbClr val="FFFF00"/>
              </a:solidFill>
            </a:endParaRPr>
          </a:p>
        </p:txBody>
      </p:sp>
    </p:spTree>
    <p:extLst>
      <p:ext uri="{BB962C8B-B14F-4D97-AF65-F5344CB8AC3E}">
        <p14:creationId xmlns:p14="http://schemas.microsoft.com/office/powerpoint/2010/main" val="403047918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3500" dirty="0" smtClean="0"/>
              <a:t>The Four Soils</a:t>
            </a:r>
            <a:r>
              <a:rPr lang="mr-IN" sz="3500" dirty="0" smtClean="0"/>
              <a:t>…</a:t>
            </a:r>
            <a:endParaRPr lang="en-US" sz="3500" dirty="0" smtClean="0"/>
          </a:p>
          <a:p>
            <a:pPr marL="18288" indent="0" algn="just">
              <a:buNone/>
            </a:pPr>
            <a:endParaRPr lang="en-US" sz="2800" dirty="0"/>
          </a:p>
          <a:p>
            <a:pPr marL="532638" indent="-514350" algn="just">
              <a:lnSpc>
                <a:spcPct val="200000"/>
              </a:lnSpc>
              <a:buAutoNum type="arabicPeriod"/>
            </a:pPr>
            <a:r>
              <a:rPr lang="en-US" sz="2800" dirty="0" smtClean="0"/>
              <a:t>Path - No Reception</a:t>
            </a:r>
          </a:p>
          <a:p>
            <a:pPr marL="532638" indent="-514350" algn="just">
              <a:lnSpc>
                <a:spcPct val="200000"/>
              </a:lnSpc>
              <a:buAutoNum type="arabicPeriod"/>
            </a:pPr>
            <a:r>
              <a:rPr lang="en-US" sz="2800" dirty="0" smtClean="0"/>
              <a:t>Rocky - Partial Reception</a:t>
            </a:r>
          </a:p>
          <a:p>
            <a:pPr marL="532638" indent="-514350" algn="just">
              <a:lnSpc>
                <a:spcPct val="200000"/>
              </a:lnSpc>
              <a:buAutoNum type="arabicPeriod"/>
            </a:pPr>
            <a:r>
              <a:rPr lang="en-US" sz="2800" dirty="0" smtClean="0"/>
              <a:t>Thorns - Adulterated Reception</a:t>
            </a:r>
          </a:p>
          <a:p>
            <a:pPr marL="532638" indent="-514350" algn="just">
              <a:lnSpc>
                <a:spcPct val="200000"/>
              </a:lnSpc>
              <a:buAutoNum type="arabicPeriod"/>
            </a:pPr>
            <a:r>
              <a:rPr lang="en-US" sz="2800" dirty="0" smtClean="0"/>
              <a:t>Good Soil - Unequivocal Reception</a:t>
            </a:r>
            <a:endParaRPr lang="en-US" sz="2800" dirty="0"/>
          </a:p>
        </p:txBody>
      </p:sp>
    </p:spTree>
    <p:extLst>
      <p:ext uri="{BB962C8B-B14F-4D97-AF65-F5344CB8AC3E}">
        <p14:creationId xmlns:p14="http://schemas.microsoft.com/office/powerpoint/2010/main" val="291292220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I. Along the Path (vs. 4, 15)  </a:t>
            </a:r>
            <a:r>
              <a:rPr lang="en-US" sz="2800" b="1" dirty="0" smtClean="0">
                <a:solidFill>
                  <a:srgbClr val="FFFF00"/>
                </a:solidFill>
              </a:rPr>
              <a:t>No Reception</a:t>
            </a:r>
          </a:p>
          <a:p>
            <a:pPr marL="18288" indent="0" algn="just">
              <a:buNone/>
            </a:pPr>
            <a:endParaRPr lang="en-US" sz="2800" dirty="0" smtClean="0"/>
          </a:p>
          <a:p>
            <a:pPr marL="18288" indent="0" algn="just">
              <a:buNone/>
            </a:pPr>
            <a:r>
              <a:rPr lang="en-US" sz="2800" dirty="0" smtClean="0"/>
              <a:t>And </a:t>
            </a:r>
            <a:r>
              <a:rPr lang="en-US" sz="2800" dirty="0"/>
              <a:t>these are the ones along the path, where the word is sown: when they hear, Satan immediately comes and takes away the word that is sown in them. </a:t>
            </a:r>
            <a:endParaRPr lang="en-US" sz="2800" dirty="0" smtClean="0"/>
          </a:p>
          <a:p>
            <a:pPr marL="18288" indent="0" algn="just">
              <a:buNone/>
            </a:pPr>
            <a:endParaRPr lang="en-US" sz="2800" dirty="0" smtClean="0"/>
          </a:p>
        </p:txBody>
      </p:sp>
    </p:spTree>
    <p:extLst>
      <p:ext uri="{BB962C8B-B14F-4D97-AF65-F5344CB8AC3E}">
        <p14:creationId xmlns:p14="http://schemas.microsoft.com/office/powerpoint/2010/main" val="11623154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“you seek </a:t>
            </a:r>
            <a:r>
              <a:rPr lang="en-US" sz="2800" dirty="0">
                <a:solidFill>
                  <a:srgbClr val="FFFF00"/>
                </a:solidFill>
              </a:rPr>
              <a:t>to kill me</a:t>
            </a:r>
            <a:r>
              <a:rPr lang="en-US" sz="2800" dirty="0"/>
              <a:t> because my word finds no place in you</a:t>
            </a:r>
            <a:r>
              <a:rPr lang="mr-IN" sz="2800" dirty="0"/>
              <a:t>…</a:t>
            </a:r>
            <a:r>
              <a:rPr lang="en-US" sz="2800" dirty="0"/>
              <a:t> </a:t>
            </a:r>
            <a:r>
              <a:rPr lang="en-US" sz="2800" dirty="0">
                <a:solidFill>
                  <a:srgbClr val="FFFF00"/>
                </a:solidFill>
              </a:rPr>
              <a:t>Why</a:t>
            </a:r>
            <a:r>
              <a:rPr lang="en-US" sz="2800" dirty="0"/>
              <a:t> do you not understand what I say? It is because you </a:t>
            </a:r>
            <a:r>
              <a:rPr lang="en-US" sz="2800" dirty="0">
                <a:solidFill>
                  <a:srgbClr val="FFFF00"/>
                </a:solidFill>
              </a:rPr>
              <a:t>cannot bear to hear</a:t>
            </a:r>
            <a:r>
              <a:rPr lang="en-US" sz="2800" dirty="0"/>
              <a:t> my word.” (John 8:37, 43)</a:t>
            </a:r>
          </a:p>
          <a:p>
            <a:pPr marL="18288" indent="0" algn="just">
              <a:buNone/>
            </a:pPr>
            <a:endParaRPr lang="en-US" sz="2800" dirty="0"/>
          </a:p>
          <a:p>
            <a:pPr marL="18288" indent="0" algn="just">
              <a:buNone/>
            </a:pPr>
            <a:r>
              <a:rPr lang="en-US" sz="2800" dirty="0" smtClean="0"/>
              <a:t>men by </a:t>
            </a:r>
            <a:r>
              <a:rPr lang="en-US" sz="2800" dirty="0"/>
              <a:t>their unrighteousness </a:t>
            </a:r>
            <a:r>
              <a:rPr lang="en-US" sz="2800" dirty="0">
                <a:solidFill>
                  <a:srgbClr val="FFFF00"/>
                </a:solidFill>
              </a:rPr>
              <a:t>suppress </a:t>
            </a:r>
            <a:r>
              <a:rPr lang="en-US" sz="2800" dirty="0"/>
              <a:t>the truth</a:t>
            </a:r>
            <a:r>
              <a:rPr lang="en-US" sz="2800" dirty="0" smtClean="0"/>
              <a:t>. </a:t>
            </a:r>
            <a:r>
              <a:rPr lang="en-US" sz="2800" dirty="0"/>
              <a:t>(Romans 1:18) </a:t>
            </a:r>
          </a:p>
          <a:p>
            <a:pPr marL="18288" indent="0" algn="just">
              <a:buNone/>
            </a:pPr>
            <a:endParaRPr lang="en-US" sz="2800" dirty="0"/>
          </a:p>
        </p:txBody>
      </p:sp>
    </p:spTree>
    <p:extLst>
      <p:ext uri="{BB962C8B-B14F-4D97-AF65-F5344CB8AC3E}">
        <p14:creationId xmlns:p14="http://schemas.microsoft.com/office/powerpoint/2010/main" val="30080515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“‘they may indeed see but not perceive,</a:t>
            </a:r>
          </a:p>
          <a:p>
            <a:pPr marL="18288" indent="0" algn="just">
              <a:buNone/>
            </a:pPr>
            <a:r>
              <a:rPr lang="en-US" sz="2800" dirty="0"/>
              <a:t>    and may indeed hear but not understand,</a:t>
            </a:r>
          </a:p>
          <a:p>
            <a:pPr marL="18288" indent="0" algn="just">
              <a:buNone/>
            </a:pPr>
            <a:r>
              <a:rPr lang="en-US" sz="2800" dirty="0"/>
              <a:t>lest they should turn and be forgiven.’</a:t>
            </a:r>
            <a:r>
              <a:rPr lang="en-US" sz="2800" dirty="0" smtClean="0"/>
              <a:t>”</a:t>
            </a:r>
          </a:p>
          <a:p>
            <a:pPr marL="18288" indent="0" algn="just">
              <a:buNone/>
            </a:pPr>
            <a:endParaRPr lang="en-US" sz="2800" dirty="0"/>
          </a:p>
          <a:p>
            <a:pPr marL="18288" indent="0" algn="just">
              <a:buNone/>
            </a:pPr>
            <a:r>
              <a:rPr lang="en-US" sz="2800" dirty="0"/>
              <a:t>13 And he said to them, “Do you not understand this parable? How then will you understand all the parables? 14 The sower sows the word. 15 And these are the ones along the path, where the word is sown: when they hear, Satan immediately comes and takes away the word that is sown in them. </a:t>
            </a:r>
          </a:p>
        </p:txBody>
      </p:sp>
    </p:spTree>
    <p:extLst>
      <p:ext uri="{BB962C8B-B14F-4D97-AF65-F5344CB8AC3E}">
        <p14:creationId xmlns:p14="http://schemas.microsoft.com/office/powerpoint/2010/main" val="12542285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Acts 7:51-58</a:t>
            </a:r>
          </a:p>
          <a:p>
            <a:pPr marL="18288" indent="0" algn="just">
              <a:buNone/>
            </a:pPr>
            <a:endParaRPr lang="en-US" sz="2800" dirty="0" smtClean="0"/>
          </a:p>
          <a:p>
            <a:pPr marL="18288" indent="0" algn="just">
              <a:buNone/>
            </a:pPr>
            <a:r>
              <a:rPr lang="en-US" sz="2800" dirty="0" smtClean="0"/>
              <a:t> </a:t>
            </a:r>
            <a:r>
              <a:rPr lang="en-US" sz="2800" dirty="0"/>
              <a:t>“You </a:t>
            </a:r>
            <a:r>
              <a:rPr lang="en-US" sz="2800" dirty="0">
                <a:solidFill>
                  <a:srgbClr val="FFFF00"/>
                </a:solidFill>
              </a:rPr>
              <a:t>stiff-necked</a:t>
            </a:r>
            <a:r>
              <a:rPr lang="en-US" sz="2800" dirty="0"/>
              <a:t> people, </a:t>
            </a:r>
            <a:r>
              <a:rPr lang="en-US" sz="2800" dirty="0">
                <a:solidFill>
                  <a:srgbClr val="FFFF00"/>
                </a:solidFill>
              </a:rPr>
              <a:t>uncircumcised in heart </a:t>
            </a:r>
            <a:r>
              <a:rPr lang="en-US" sz="2800" dirty="0">
                <a:solidFill>
                  <a:srgbClr val="FFFFFF"/>
                </a:solidFill>
              </a:rPr>
              <a:t>and ears</a:t>
            </a:r>
            <a:r>
              <a:rPr lang="en-US" sz="2800" dirty="0"/>
              <a:t>, you always </a:t>
            </a:r>
            <a:r>
              <a:rPr lang="en-US" sz="2800" dirty="0">
                <a:solidFill>
                  <a:srgbClr val="FFFF00"/>
                </a:solidFill>
              </a:rPr>
              <a:t>resist</a:t>
            </a:r>
            <a:r>
              <a:rPr lang="en-US" sz="2800" dirty="0"/>
              <a:t> the Holy </a:t>
            </a:r>
            <a:r>
              <a:rPr lang="en-US" sz="2800" dirty="0" smtClean="0"/>
              <a:t>Spirit</a:t>
            </a:r>
            <a:r>
              <a:rPr lang="mr-IN" sz="2800" dirty="0" smtClean="0"/>
              <a:t>…</a:t>
            </a:r>
            <a:endParaRPr lang="en-US" sz="2800" dirty="0"/>
          </a:p>
          <a:p>
            <a:pPr marL="18288" indent="0" algn="just">
              <a:buNone/>
            </a:pPr>
            <a:r>
              <a:rPr lang="en-US" sz="2800" dirty="0">
                <a:solidFill>
                  <a:srgbClr val="FFFF00"/>
                </a:solidFill>
              </a:rPr>
              <a:t>they ground their teeth at </a:t>
            </a:r>
            <a:r>
              <a:rPr lang="en-US" sz="2800" dirty="0" smtClean="0">
                <a:solidFill>
                  <a:srgbClr val="FFFF00"/>
                </a:solidFill>
              </a:rPr>
              <a:t>him</a:t>
            </a:r>
            <a:r>
              <a:rPr lang="mr-IN" sz="2800" dirty="0" smtClean="0">
                <a:solidFill>
                  <a:srgbClr val="FFFFFF"/>
                </a:solidFill>
              </a:rPr>
              <a:t>…</a:t>
            </a:r>
            <a:endParaRPr lang="en-US" sz="2800" dirty="0" smtClean="0">
              <a:solidFill>
                <a:srgbClr val="FFFFFF"/>
              </a:solidFill>
            </a:endParaRPr>
          </a:p>
          <a:p>
            <a:pPr marL="18288" indent="0" algn="just">
              <a:buNone/>
            </a:pPr>
            <a:r>
              <a:rPr lang="en-US" sz="2800" dirty="0"/>
              <a:t>they cried out with a loud voice </a:t>
            </a:r>
            <a:r>
              <a:rPr lang="en-US" sz="2800" dirty="0">
                <a:solidFill>
                  <a:srgbClr val="FFFF00"/>
                </a:solidFill>
              </a:rPr>
              <a:t>and stopped their ears</a:t>
            </a:r>
            <a:r>
              <a:rPr lang="en-US" sz="2800" dirty="0"/>
              <a:t> and rushed together at </a:t>
            </a:r>
            <a:r>
              <a:rPr lang="en-US" sz="2800" dirty="0" smtClean="0"/>
              <a:t>him... </a:t>
            </a:r>
            <a:endParaRPr lang="en-US" sz="2800" dirty="0"/>
          </a:p>
          <a:p>
            <a:pPr marL="18288" indent="0" algn="just">
              <a:buNone/>
            </a:pPr>
            <a:r>
              <a:rPr lang="en-US" sz="2800" dirty="0" smtClean="0"/>
              <a:t> </a:t>
            </a:r>
            <a:r>
              <a:rPr lang="en-US" sz="2800" dirty="0"/>
              <a:t>Then they cast him out of the city </a:t>
            </a:r>
            <a:r>
              <a:rPr lang="en-US" sz="2800" dirty="0">
                <a:solidFill>
                  <a:srgbClr val="FFFF00"/>
                </a:solidFill>
              </a:rPr>
              <a:t>and stoned him</a:t>
            </a:r>
            <a:r>
              <a:rPr lang="en-US" sz="2800" dirty="0"/>
              <a:t>.”</a:t>
            </a:r>
          </a:p>
          <a:p>
            <a:pPr marL="18288" indent="0" algn="just">
              <a:buNone/>
            </a:pPr>
            <a:endParaRPr lang="en-US" sz="2800" dirty="0" smtClean="0"/>
          </a:p>
          <a:p>
            <a:pPr marL="18288" indent="0" algn="just">
              <a:buNone/>
            </a:pPr>
            <a:endParaRPr lang="en-US" sz="2800" dirty="0" smtClean="0"/>
          </a:p>
        </p:txBody>
      </p:sp>
    </p:spTree>
    <p:extLst>
      <p:ext uri="{BB962C8B-B14F-4D97-AF65-F5344CB8AC3E}">
        <p14:creationId xmlns:p14="http://schemas.microsoft.com/office/powerpoint/2010/main" val="108794540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II. Rocky Ground (vs.5-6, 16-17) </a:t>
            </a:r>
            <a:r>
              <a:rPr lang="en-US" sz="2800" b="1" dirty="0" smtClean="0">
                <a:solidFill>
                  <a:srgbClr val="FFFF00"/>
                </a:solidFill>
              </a:rPr>
              <a:t>Partial Reception</a:t>
            </a:r>
          </a:p>
          <a:p>
            <a:pPr marL="18288" indent="0" algn="just">
              <a:buNone/>
            </a:pPr>
            <a:endParaRPr lang="en-US" sz="2800" dirty="0"/>
          </a:p>
          <a:p>
            <a:pPr marL="18288" indent="0" algn="just">
              <a:buNone/>
            </a:pPr>
            <a:r>
              <a:rPr lang="en-US" sz="2800" dirty="0" smtClean="0"/>
              <a:t>“it </a:t>
            </a:r>
            <a:r>
              <a:rPr lang="en-US" sz="2800" dirty="0"/>
              <a:t>did not have much soil, and immediately it sprang up, since it had no depth of soil. 6 And when the sun rose, it was scorched, and since it had no root, it withered </a:t>
            </a:r>
            <a:r>
              <a:rPr lang="en-US" sz="2800" dirty="0" smtClean="0"/>
              <a:t>away</a:t>
            </a:r>
            <a:r>
              <a:rPr lang="mr-IN" sz="2800" dirty="0" smtClean="0"/>
              <a:t>…</a:t>
            </a:r>
            <a:endParaRPr lang="en-US" sz="2800" dirty="0" smtClean="0"/>
          </a:p>
          <a:p>
            <a:pPr marL="18288" indent="0" algn="just">
              <a:buNone/>
            </a:pPr>
            <a:r>
              <a:rPr lang="en-US" sz="2800" dirty="0" smtClean="0"/>
              <a:t>the </a:t>
            </a:r>
            <a:r>
              <a:rPr lang="en-US" sz="2800" dirty="0"/>
              <a:t>ones who, when they hear the word, immediately receive it with joy. 17 And they have no root in themselves, but endure for a while; then, when tribulation or persecution arises on account of the word, immediately they fall away.</a:t>
            </a:r>
          </a:p>
        </p:txBody>
      </p:sp>
    </p:spTree>
    <p:extLst>
      <p:ext uri="{BB962C8B-B14F-4D97-AF65-F5344CB8AC3E}">
        <p14:creationId xmlns:p14="http://schemas.microsoft.com/office/powerpoint/2010/main" val="249282418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“I am the way, and the truth, and the life. No one comes to the Father </a:t>
            </a:r>
            <a:r>
              <a:rPr lang="en-US" sz="2800" dirty="0">
                <a:solidFill>
                  <a:srgbClr val="FFFF00"/>
                </a:solidFill>
              </a:rPr>
              <a:t>except through me</a:t>
            </a:r>
            <a:r>
              <a:rPr lang="en-US" sz="2800" dirty="0" smtClean="0"/>
              <a:t>.”</a:t>
            </a:r>
          </a:p>
          <a:p>
            <a:pPr marL="18288" indent="0" algn="just">
              <a:buNone/>
            </a:pPr>
            <a:endParaRPr lang="en-US" sz="2800" dirty="0"/>
          </a:p>
          <a:p>
            <a:pPr marL="18288" indent="0" algn="just">
              <a:buNone/>
            </a:pPr>
            <a:r>
              <a:rPr lang="en-US" sz="2800" dirty="0" smtClean="0"/>
              <a:t>“Whoever </a:t>
            </a:r>
            <a:r>
              <a:rPr lang="en-US" sz="2800" dirty="0"/>
              <a:t>has seen me has seen the Father</a:t>
            </a:r>
            <a:r>
              <a:rPr lang="en-US" sz="2800" dirty="0" smtClean="0"/>
              <a:t>.”</a:t>
            </a:r>
          </a:p>
          <a:p>
            <a:pPr marL="18288" indent="0" algn="just">
              <a:buNone/>
            </a:pPr>
            <a:endParaRPr lang="en-US" sz="2800" dirty="0"/>
          </a:p>
          <a:p>
            <a:pPr marL="18288" indent="0" algn="r">
              <a:buNone/>
            </a:pPr>
            <a:r>
              <a:rPr lang="en-US" sz="2800" dirty="0" smtClean="0"/>
              <a:t>(John 14:6, 9)</a:t>
            </a:r>
            <a:endParaRPr lang="en-US" sz="2800" dirty="0"/>
          </a:p>
        </p:txBody>
      </p:sp>
    </p:spTree>
    <p:extLst>
      <p:ext uri="{BB962C8B-B14F-4D97-AF65-F5344CB8AC3E}">
        <p14:creationId xmlns:p14="http://schemas.microsoft.com/office/powerpoint/2010/main" val="369357229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“No </a:t>
            </a:r>
            <a:r>
              <a:rPr lang="en-US" sz="2800" dirty="0"/>
              <a:t>one can come to me unless the Father who sent me draws him. And I will raise him up on the last </a:t>
            </a:r>
            <a:r>
              <a:rPr lang="en-US" sz="2800" dirty="0" smtClean="0"/>
              <a:t>day</a:t>
            </a:r>
            <a:r>
              <a:rPr lang="mr-IN" sz="2800" dirty="0" smtClean="0"/>
              <a:t>…</a:t>
            </a:r>
            <a:endParaRPr lang="en-US" sz="2800" dirty="0"/>
          </a:p>
          <a:p>
            <a:pPr marL="18288" indent="0" algn="just">
              <a:buNone/>
            </a:pPr>
            <a:endParaRPr lang="en-US" sz="2800" dirty="0" smtClean="0"/>
          </a:p>
        </p:txBody>
      </p:sp>
    </p:spTree>
    <p:extLst>
      <p:ext uri="{BB962C8B-B14F-4D97-AF65-F5344CB8AC3E}">
        <p14:creationId xmlns:p14="http://schemas.microsoft.com/office/powerpoint/2010/main" val="360621415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mr-IN" sz="2800" dirty="0" smtClean="0"/>
              <a:t>…</a:t>
            </a:r>
            <a:r>
              <a:rPr lang="en-US" sz="2800" dirty="0" smtClean="0"/>
              <a:t> </a:t>
            </a:r>
            <a:r>
              <a:rPr lang="en-US" sz="2800" dirty="0"/>
              <a:t>When many of his disciples heard it, they said, </a:t>
            </a:r>
            <a:r>
              <a:rPr lang="en-US" sz="2800" dirty="0">
                <a:solidFill>
                  <a:srgbClr val="FFFF00"/>
                </a:solidFill>
              </a:rPr>
              <a:t>“This is a hard saying; who can listen to it?” </a:t>
            </a:r>
            <a:r>
              <a:rPr lang="en-US" sz="2800" dirty="0" smtClean="0"/>
              <a:t>But </a:t>
            </a:r>
            <a:r>
              <a:rPr lang="en-US" sz="2800" dirty="0"/>
              <a:t>Jesus, knowing in himself that his disciples were grumbling about this, said to them, “Do you take offense at this</a:t>
            </a:r>
            <a:r>
              <a:rPr lang="en-US" sz="2800" dirty="0" smtClean="0"/>
              <a:t>?...</a:t>
            </a:r>
          </a:p>
          <a:p>
            <a:pPr marL="18288" indent="0" algn="just">
              <a:buNone/>
            </a:pPr>
            <a:r>
              <a:rPr lang="en-US" sz="2800" dirty="0" smtClean="0"/>
              <a:t>“</a:t>
            </a:r>
            <a:r>
              <a:rPr lang="en-US" sz="2800" dirty="0"/>
              <a:t>This is why I told you that no one can come to me unless it is granted him by the Father.”</a:t>
            </a:r>
          </a:p>
          <a:p>
            <a:pPr marL="18288" indent="0" algn="just">
              <a:buNone/>
            </a:pPr>
            <a:endParaRPr lang="en-US" sz="2800" dirty="0"/>
          </a:p>
          <a:p>
            <a:pPr marL="18288" indent="0" algn="just">
              <a:buNone/>
            </a:pPr>
            <a:r>
              <a:rPr lang="en-US" sz="2800" dirty="0" smtClean="0"/>
              <a:t>After </a:t>
            </a:r>
            <a:r>
              <a:rPr lang="en-US" sz="2800" dirty="0"/>
              <a:t>this </a:t>
            </a:r>
            <a:r>
              <a:rPr lang="en-US" sz="2800" dirty="0">
                <a:solidFill>
                  <a:srgbClr val="FFFF00"/>
                </a:solidFill>
              </a:rPr>
              <a:t>many of his disciples turned back and no longer walked with him</a:t>
            </a:r>
            <a:r>
              <a:rPr lang="en-US" sz="2800" dirty="0"/>
              <a:t>.”</a:t>
            </a:r>
          </a:p>
          <a:p>
            <a:pPr marL="18288" indent="0" algn="r">
              <a:buNone/>
            </a:pPr>
            <a:r>
              <a:rPr lang="en-US" sz="2800" dirty="0" smtClean="0"/>
              <a:t>(from John </a:t>
            </a:r>
            <a:r>
              <a:rPr lang="en-US" sz="2800" dirty="0"/>
              <a:t>6:44, 60-66)</a:t>
            </a:r>
          </a:p>
          <a:p>
            <a:pPr marL="18288" indent="0" algn="just">
              <a:buNone/>
            </a:pPr>
            <a:endParaRPr lang="en-US" sz="2800" dirty="0"/>
          </a:p>
        </p:txBody>
      </p:sp>
    </p:spTree>
    <p:extLst>
      <p:ext uri="{BB962C8B-B14F-4D97-AF65-F5344CB8AC3E}">
        <p14:creationId xmlns:p14="http://schemas.microsoft.com/office/powerpoint/2010/main" val="284090315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endParaRPr lang="en-US" sz="2800" dirty="0" smtClean="0"/>
          </a:p>
          <a:p>
            <a:pPr marL="18288" indent="0" algn="just">
              <a:buNone/>
            </a:pPr>
            <a:endParaRPr lang="en-US" sz="2800" dirty="0"/>
          </a:p>
          <a:p>
            <a:pPr marL="18288" indent="0" algn="just">
              <a:buNone/>
            </a:pPr>
            <a:r>
              <a:rPr lang="en-US" sz="3500" dirty="0" smtClean="0">
                <a:solidFill>
                  <a:srgbClr val="FFFF00"/>
                </a:solidFill>
              </a:rPr>
              <a:t>“In that place there will be weeping and gnashing of teeth”</a:t>
            </a:r>
            <a:r>
              <a:rPr lang="en-US" sz="3500" dirty="0" smtClean="0"/>
              <a:t> </a:t>
            </a:r>
          </a:p>
          <a:p>
            <a:pPr marL="18288" indent="0" algn="just">
              <a:buNone/>
            </a:pPr>
            <a:endParaRPr lang="en-US" sz="2800" dirty="0"/>
          </a:p>
          <a:p>
            <a:pPr marL="18288" indent="0" algn="just">
              <a:buNone/>
            </a:pPr>
            <a:r>
              <a:rPr lang="en-US" sz="2800" dirty="0" smtClean="0"/>
              <a:t>Matthew </a:t>
            </a:r>
          </a:p>
          <a:p>
            <a:pPr marL="18288" indent="0" algn="just">
              <a:buNone/>
            </a:pPr>
            <a:r>
              <a:rPr lang="en-US" sz="2800" dirty="0" smtClean="0"/>
              <a:t>8:12, 13:42, 13:50, 22:13, 24:51, 25:30</a:t>
            </a:r>
          </a:p>
          <a:p>
            <a:pPr marL="18288" indent="0" algn="just">
              <a:buNone/>
            </a:pPr>
            <a:endParaRPr lang="en-US" sz="2800" dirty="0" smtClean="0"/>
          </a:p>
          <a:p>
            <a:pPr marL="18288" indent="0" algn="just">
              <a:buNone/>
            </a:pPr>
            <a:r>
              <a:rPr lang="en-US" sz="2800" dirty="0" smtClean="0"/>
              <a:t> </a:t>
            </a:r>
            <a:endParaRPr lang="en-US" sz="2800" dirty="0"/>
          </a:p>
        </p:txBody>
      </p:sp>
    </p:spTree>
    <p:extLst>
      <p:ext uri="{BB962C8B-B14F-4D97-AF65-F5344CB8AC3E}">
        <p14:creationId xmlns:p14="http://schemas.microsoft.com/office/powerpoint/2010/main" val="297012120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763846"/>
            <a:ext cx="5279146" cy="801078"/>
          </a:xfrm>
        </p:spPr>
        <p:txBody>
          <a:bodyPr>
            <a:noAutofit/>
          </a:bodyPr>
          <a:lstStyle/>
          <a:p>
            <a:pPr marL="18288" indent="0" algn="just">
              <a:buNone/>
            </a:pPr>
            <a:r>
              <a:rPr lang="en-US" sz="2800" dirty="0" smtClean="0"/>
              <a:t>Thomas Jefferson “Bible”</a:t>
            </a:r>
            <a:endParaRPr lang="en-US" sz="2800" dirty="0"/>
          </a:p>
        </p:txBody>
      </p:sp>
      <p:pic>
        <p:nvPicPr>
          <p:cNvPr id="4" name="Picture 3" descr="TJ-Bible-showing-original-binding-stub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0154" y="2392093"/>
            <a:ext cx="4179341" cy="3137292"/>
          </a:xfrm>
          <a:prstGeom prst="rect">
            <a:avLst/>
          </a:prstGeom>
        </p:spPr>
      </p:pic>
      <p:pic>
        <p:nvPicPr>
          <p:cNvPr id="3" name="Picture 2" descr="jefferson-bible-clipping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52863" cy="3579837"/>
          </a:xfrm>
          <a:prstGeom prst="rect">
            <a:avLst/>
          </a:prstGeom>
        </p:spPr>
      </p:pic>
    </p:spTree>
    <p:extLst>
      <p:ext uri="{BB962C8B-B14F-4D97-AF65-F5344CB8AC3E}">
        <p14:creationId xmlns:p14="http://schemas.microsoft.com/office/powerpoint/2010/main" val="352675064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Rocky Ground has ROCKS</a:t>
            </a:r>
          </a:p>
          <a:p>
            <a:pPr marL="18288" indent="0" algn="just">
              <a:buNone/>
            </a:pPr>
            <a:endParaRPr lang="en-US" sz="2800" dirty="0"/>
          </a:p>
          <a:p>
            <a:pPr marL="18288" indent="0" algn="just">
              <a:buNone/>
            </a:pPr>
            <a:r>
              <a:rPr lang="en-US" sz="2800" dirty="0" smtClean="0"/>
              <a:t>2 Corinthians 11:4</a:t>
            </a:r>
          </a:p>
          <a:p>
            <a:pPr marL="18288" indent="0" algn="just">
              <a:buNone/>
            </a:pPr>
            <a:r>
              <a:rPr lang="en-US" sz="2800" dirty="0" smtClean="0"/>
              <a:t> </a:t>
            </a:r>
            <a:r>
              <a:rPr lang="en-US" sz="2800" dirty="0"/>
              <a:t>For if someone comes and proclaims </a:t>
            </a:r>
            <a:r>
              <a:rPr lang="en-US" sz="2800" dirty="0">
                <a:solidFill>
                  <a:srgbClr val="FFFF00"/>
                </a:solidFill>
              </a:rPr>
              <a:t>another Jesus</a:t>
            </a:r>
            <a:r>
              <a:rPr lang="en-US" sz="2800" dirty="0"/>
              <a:t> than the one we proclaimed, or if you receive a </a:t>
            </a:r>
            <a:r>
              <a:rPr lang="en-US" sz="2800" dirty="0">
                <a:solidFill>
                  <a:srgbClr val="FFFF00"/>
                </a:solidFill>
              </a:rPr>
              <a:t>different spirit</a:t>
            </a:r>
            <a:r>
              <a:rPr lang="en-US" sz="2800" dirty="0"/>
              <a:t> from the one you received, or if you accept a </a:t>
            </a:r>
            <a:r>
              <a:rPr lang="en-US" sz="2800" dirty="0">
                <a:solidFill>
                  <a:srgbClr val="FFFF00"/>
                </a:solidFill>
              </a:rPr>
              <a:t>different gospel </a:t>
            </a:r>
            <a:r>
              <a:rPr lang="en-US" sz="2800" dirty="0"/>
              <a:t>from the one you accepted, you put up with it readily enough.</a:t>
            </a:r>
          </a:p>
        </p:txBody>
      </p:sp>
    </p:spTree>
    <p:extLst>
      <p:ext uri="{BB962C8B-B14F-4D97-AF65-F5344CB8AC3E}">
        <p14:creationId xmlns:p14="http://schemas.microsoft.com/office/powerpoint/2010/main" val="362193343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Galatians 1:6-7; 6:12</a:t>
            </a:r>
          </a:p>
          <a:p>
            <a:pPr marL="18288" indent="0" algn="just">
              <a:buNone/>
            </a:pPr>
            <a:r>
              <a:rPr lang="en-US" sz="2800" dirty="0"/>
              <a:t>I am astonished that you are so quickly deserting him who called you in the grace of Christ and are turning to </a:t>
            </a:r>
            <a:r>
              <a:rPr lang="en-US" sz="2800" dirty="0">
                <a:solidFill>
                  <a:srgbClr val="FFFF00"/>
                </a:solidFill>
              </a:rPr>
              <a:t>a different gospel</a:t>
            </a:r>
            <a:r>
              <a:rPr lang="en-US" sz="2800" dirty="0"/>
              <a:t>— 7 not that there is another one, but there are some who trouble you and want to distort the gospel of </a:t>
            </a:r>
            <a:r>
              <a:rPr lang="en-US" sz="2800" dirty="0" smtClean="0"/>
              <a:t>Christ</a:t>
            </a:r>
            <a:r>
              <a:rPr lang="mr-IN" sz="2800" dirty="0" smtClean="0"/>
              <a:t>…</a:t>
            </a:r>
            <a:endParaRPr lang="en-US" sz="2800" dirty="0" smtClean="0"/>
          </a:p>
          <a:p>
            <a:pPr marL="18288" indent="0" algn="just">
              <a:buNone/>
            </a:pPr>
            <a:r>
              <a:rPr lang="en-US" sz="2800" dirty="0"/>
              <a:t>12 It is those who want to make a good showing in the flesh who would force you to be circumcised, and </a:t>
            </a:r>
            <a:r>
              <a:rPr lang="en-US" sz="2800" dirty="0">
                <a:solidFill>
                  <a:srgbClr val="FFFF00"/>
                </a:solidFill>
              </a:rPr>
              <a:t>only in order that they may not be persecuted for the cross </a:t>
            </a:r>
            <a:r>
              <a:rPr lang="en-US" sz="2800" dirty="0"/>
              <a:t>of Christ.</a:t>
            </a:r>
            <a:endParaRPr lang="en-US" sz="2800" dirty="0" smtClean="0"/>
          </a:p>
        </p:txBody>
      </p:sp>
    </p:spTree>
    <p:extLst>
      <p:ext uri="{BB962C8B-B14F-4D97-AF65-F5344CB8AC3E}">
        <p14:creationId xmlns:p14="http://schemas.microsoft.com/office/powerpoint/2010/main" val="39422416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2 Timothy 4:3</a:t>
            </a:r>
          </a:p>
          <a:p>
            <a:pPr marL="18288" indent="0" algn="just">
              <a:buNone/>
            </a:pPr>
            <a:r>
              <a:rPr lang="en-US" sz="2800" dirty="0" smtClean="0"/>
              <a:t> </a:t>
            </a:r>
            <a:r>
              <a:rPr lang="en-US" sz="2800" dirty="0"/>
              <a:t>For the time is coming when people will not endure </a:t>
            </a:r>
            <a:r>
              <a:rPr lang="en-US" sz="2800" dirty="0" smtClean="0"/>
              <a:t>sound doctrine, </a:t>
            </a:r>
            <a:r>
              <a:rPr lang="en-US" sz="2800" dirty="0"/>
              <a:t>but having itching ears they will </a:t>
            </a:r>
            <a:r>
              <a:rPr lang="en-US" sz="2800" dirty="0">
                <a:solidFill>
                  <a:srgbClr val="FFFF00"/>
                </a:solidFill>
              </a:rPr>
              <a:t>accumulate for themselves teachers to suit their own </a:t>
            </a:r>
            <a:r>
              <a:rPr lang="en-US" sz="2800" dirty="0" smtClean="0">
                <a:solidFill>
                  <a:srgbClr val="FFFF00"/>
                </a:solidFill>
              </a:rPr>
              <a:t>passions</a:t>
            </a:r>
          </a:p>
          <a:p>
            <a:pPr marL="18288" indent="0" algn="just">
              <a:buNone/>
            </a:pPr>
            <a:endParaRPr lang="en-US" sz="2800" dirty="0">
              <a:solidFill>
                <a:srgbClr val="FFFF00"/>
              </a:solidFill>
            </a:endParaRPr>
          </a:p>
          <a:p>
            <a:pPr marL="18288" indent="0" algn="just">
              <a:buNone/>
            </a:pPr>
            <a:r>
              <a:rPr lang="en-US" sz="2800" dirty="0" smtClean="0">
                <a:solidFill>
                  <a:srgbClr val="FFFFFF"/>
                </a:solidFill>
              </a:rPr>
              <a:t>1 John 5:21</a:t>
            </a:r>
          </a:p>
          <a:p>
            <a:pPr marL="18288" indent="0" algn="just">
              <a:buNone/>
            </a:pPr>
            <a:r>
              <a:rPr lang="en-US" sz="2800" dirty="0" smtClean="0">
                <a:solidFill>
                  <a:srgbClr val="FFFFFF"/>
                </a:solidFill>
              </a:rPr>
              <a:t>Jesus Christ</a:t>
            </a:r>
            <a:r>
              <a:rPr lang="mr-IN" sz="2800" dirty="0" smtClean="0">
                <a:solidFill>
                  <a:srgbClr val="FFFFFF"/>
                </a:solidFill>
              </a:rPr>
              <a:t>…</a:t>
            </a:r>
            <a:r>
              <a:rPr lang="en-US" sz="2800" dirty="0" smtClean="0">
                <a:solidFill>
                  <a:srgbClr val="FFFFFF"/>
                </a:solidFill>
              </a:rPr>
              <a:t> is the true God and eternal life. Little children, </a:t>
            </a:r>
            <a:r>
              <a:rPr lang="en-US" sz="2800" dirty="0" smtClean="0">
                <a:solidFill>
                  <a:srgbClr val="FFFF00"/>
                </a:solidFill>
              </a:rPr>
              <a:t>keep yourselves from idols</a:t>
            </a:r>
            <a:r>
              <a:rPr lang="en-US" sz="2800" dirty="0" smtClean="0">
                <a:solidFill>
                  <a:srgbClr val="FFFFFF"/>
                </a:solidFill>
              </a:rPr>
              <a:t>.</a:t>
            </a:r>
          </a:p>
        </p:txBody>
      </p:sp>
    </p:spTree>
    <p:extLst>
      <p:ext uri="{BB962C8B-B14F-4D97-AF65-F5344CB8AC3E}">
        <p14:creationId xmlns:p14="http://schemas.microsoft.com/office/powerpoint/2010/main" val="24197944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16 And these are the ones sown on rocky ground: the ones who, when they hear the word, immediately receive it with joy. 17 And they have no root in themselves, but endure for a while; then, when tribulation or persecution arises on account of the word, immediately they fall away</a:t>
            </a:r>
            <a:r>
              <a:rPr lang="en-US" sz="2800" dirty="0" smtClean="0"/>
              <a:t>.</a:t>
            </a:r>
          </a:p>
          <a:p>
            <a:pPr marL="18288" indent="0" algn="just">
              <a:buNone/>
            </a:pPr>
            <a:r>
              <a:rPr lang="en-US" sz="2800" dirty="0" smtClean="0"/>
              <a:t> </a:t>
            </a:r>
            <a:r>
              <a:rPr lang="en-US" sz="2800" dirty="0"/>
              <a:t>18 And others are the ones sown among thorns. They are those who hear the word, 19 but the cares of the world and the deceitfulness of riches and the desires for other things enter in and choke the word, and it proves unfruitful. </a:t>
            </a:r>
          </a:p>
        </p:txBody>
      </p:sp>
    </p:spTree>
    <p:extLst>
      <p:ext uri="{BB962C8B-B14F-4D97-AF65-F5344CB8AC3E}">
        <p14:creationId xmlns:p14="http://schemas.microsoft.com/office/powerpoint/2010/main" val="42389149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III. Thorny Ground (vs. 7, 18-19) </a:t>
            </a:r>
          </a:p>
          <a:p>
            <a:pPr marL="18288" indent="0" algn="just">
              <a:buNone/>
            </a:pPr>
            <a:endParaRPr lang="en-US" sz="2800" dirty="0"/>
          </a:p>
          <a:p>
            <a:pPr marL="18288" indent="0" algn="just">
              <a:buNone/>
            </a:pPr>
            <a:r>
              <a:rPr lang="en-US" sz="2800" b="1" dirty="0" smtClean="0">
                <a:solidFill>
                  <a:srgbClr val="FFFF00"/>
                </a:solidFill>
              </a:rPr>
              <a:t>Adulterated Reception</a:t>
            </a:r>
          </a:p>
          <a:p>
            <a:pPr marL="18288" indent="0" algn="just">
              <a:buNone/>
            </a:pPr>
            <a:endParaRPr lang="en-US" sz="2800" dirty="0"/>
          </a:p>
          <a:p>
            <a:pPr marL="18288" indent="0" algn="just">
              <a:buNone/>
            </a:pPr>
            <a:r>
              <a:rPr lang="en-US" sz="2800" dirty="0" smtClean="0"/>
              <a:t>it </a:t>
            </a:r>
            <a:r>
              <a:rPr lang="en-US" sz="2800" dirty="0"/>
              <a:t>yielded </a:t>
            </a:r>
            <a:r>
              <a:rPr lang="en-US" sz="2800" dirty="0">
                <a:solidFill>
                  <a:srgbClr val="FFFF00"/>
                </a:solidFill>
              </a:rPr>
              <a:t>no </a:t>
            </a:r>
            <a:r>
              <a:rPr lang="en-US" sz="2800" dirty="0" smtClean="0">
                <a:solidFill>
                  <a:srgbClr val="FFFF00"/>
                </a:solidFill>
              </a:rPr>
              <a:t>grain</a:t>
            </a:r>
            <a:r>
              <a:rPr lang="mr-IN" sz="2800" dirty="0" smtClean="0"/>
              <a:t>…</a:t>
            </a:r>
            <a:endParaRPr lang="en-US" sz="2800" dirty="0" smtClean="0"/>
          </a:p>
          <a:p>
            <a:pPr marL="18288" indent="0" algn="just">
              <a:buNone/>
            </a:pPr>
            <a:r>
              <a:rPr lang="en-US" sz="2800" dirty="0" smtClean="0"/>
              <a:t>They </a:t>
            </a:r>
            <a:r>
              <a:rPr lang="en-US" sz="2800" dirty="0"/>
              <a:t>are those who hear the word, 19 but the </a:t>
            </a:r>
            <a:r>
              <a:rPr lang="en-US" sz="2800" dirty="0" smtClean="0"/>
              <a:t>cares </a:t>
            </a:r>
            <a:r>
              <a:rPr lang="en-US" sz="2800" dirty="0"/>
              <a:t>of the world and the deceitfulness of riches and the desires for other things enter in and choke the word, and it proves </a:t>
            </a:r>
            <a:r>
              <a:rPr lang="en-US" sz="2800" dirty="0">
                <a:solidFill>
                  <a:srgbClr val="FFFF00"/>
                </a:solidFill>
              </a:rPr>
              <a:t>unfruitful</a:t>
            </a:r>
            <a:r>
              <a:rPr lang="en-US" sz="2800" dirty="0"/>
              <a:t>. </a:t>
            </a:r>
            <a:endParaRPr lang="en-US" sz="2800" dirty="0" smtClean="0"/>
          </a:p>
          <a:p>
            <a:pPr marL="18288" indent="0" algn="just">
              <a:buNone/>
            </a:pPr>
            <a:endParaRPr lang="en-US" sz="2800" dirty="0" smtClean="0"/>
          </a:p>
          <a:p>
            <a:pPr marL="18288" indent="0" algn="just">
              <a:buNone/>
            </a:pPr>
            <a:r>
              <a:rPr lang="en-US" sz="2800" dirty="0" smtClean="0"/>
              <a:t>“cares and riches and pleasures of life” (Luke 8:14</a:t>
            </a:r>
            <a:endParaRPr lang="en-US" sz="2800" dirty="0"/>
          </a:p>
        </p:txBody>
      </p:sp>
    </p:spTree>
    <p:extLst>
      <p:ext uri="{BB962C8B-B14F-4D97-AF65-F5344CB8AC3E}">
        <p14:creationId xmlns:p14="http://schemas.microsoft.com/office/powerpoint/2010/main" val="362193343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1 John 2:15</a:t>
            </a:r>
          </a:p>
          <a:p>
            <a:pPr marL="18288" indent="0" algn="just">
              <a:buNone/>
            </a:pPr>
            <a:r>
              <a:rPr lang="en-US" sz="2800" dirty="0" smtClean="0"/>
              <a:t>15 </a:t>
            </a:r>
            <a:r>
              <a:rPr lang="en-US" sz="2800" dirty="0"/>
              <a:t>Do not </a:t>
            </a:r>
            <a:r>
              <a:rPr lang="en-US" sz="2800" dirty="0">
                <a:solidFill>
                  <a:srgbClr val="FFFF00"/>
                </a:solidFill>
              </a:rPr>
              <a:t>love the world</a:t>
            </a:r>
            <a:r>
              <a:rPr lang="en-US" sz="2800" dirty="0"/>
              <a:t> </a:t>
            </a:r>
            <a:r>
              <a:rPr lang="en-US" sz="2800" dirty="0">
                <a:solidFill>
                  <a:srgbClr val="FFFF00"/>
                </a:solidFill>
              </a:rPr>
              <a:t>or the things in the world</a:t>
            </a:r>
            <a:r>
              <a:rPr lang="en-US" sz="2800" dirty="0"/>
              <a:t>. If anyone loves the world, the love of the Father is not in him. </a:t>
            </a:r>
            <a:endParaRPr lang="en-US" sz="2800" dirty="0" smtClean="0"/>
          </a:p>
          <a:p>
            <a:pPr marL="18288" indent="0" algn="just">
              <a:buNone/>
            </a:pPr>
            <a:endParaRPr lang="en-US" sz="2800" dirty="0"/>
          </a:p>
          <a:p>
            <a:pPr marL="18288" indent="0" algn="just">
              <a:buNone/>
            </a:pPr>
            <a:r>
              <a:rPr lang="en-US" sz="2800" dirty="0" smtClean="0"/>
              <a:t>Galatians 15:17</a:t>
            </a:r>
          </a:p>
          <a:p>
            <a:pPr marL="18288" indent="0" algn="just">
              <a:buNone/>
            </a:pPr>
            <a:r>
              <a:rPr lang="en-US" sz="2800" dirty="0" smtClean="0"/>
              <a:t>The desires of the flesh</a:t>
            </a:r>
            <a:r>
              <a:rPr lang="mr-IN" sz="2800" dirty="0" smtClean="0"/>
              <a:t>…</a:t>
            </a:r>
            <a:r>
              <a:rPr lang="en-US" sz="2800" dirty="0" smtClean="0"/>
              <a:t> and the desires of the Spirit</a:t>
            </a:r>
            <a:r>
              <a:rPr lang="mr-IN" sz="2800" dirty="0" smtClean="0"/>
              <a:t>…</a:t>
            </a:r>
            <a:r>
              <a:rPr lang="en-US" sz="2800" dirty="0" smtClean="0"/>
              <a:t> are opposed to each other.</a:t>
            </a:r>
          </a:p>
          <a:p>
            <a:pPr marL="18288" indent="0" algn="just">
              <a:buNone/>
            </a:pPr>
            <a:endParaRPr lang="en-US" sz="2800" dirty="0"/>
          </a:p>
          <a:p>
            <a:pPr marL="18288" indent="0" algn="just">
              <a:buNone/>
            </a:pPr>
            <a:r>
              <a:rPr lang="en-US" sz="2800" dirty="0" smtClean="0"/>
              <a:t>Luke 16:13</a:t>
            </a:r>
          </a:p>
          <a:p>
            <a:pPr marL="18288" indent="0" algn="just">
              <a:buNone/>
            </a:pPr>
            <a:r>
              <a:rPr lang="en-US" sz="2800" dirty="0" smtClean="0"/>
              <a:t>You cannot </a:t>
            </a:r>
            <a:r>
              <a:rPr lang="en-US" sz="2800" b="1" dirty="0" smtClean="0">
                <a:solidFill>
                  <a:srgbClr val="FFFF00"/>
                </a:solidFill>
              </a:rPr>
              <a:t>serve</a:t>
            </a:r>
            <a:r>
              <a:rPr lang="en-US" sz="2800" dirty="0" smtClean="0"/>
              <a:t> God and wealth</a:t>
            </a:r>
          </a:p>
        </p:txBody>
      </p:sp>
    </p:spTree>
    <p:extLst>
      <p:ext uri="{BB962C8B-B14F-4D97-AF65-F5344CB8AC3E}">
        <p14:creationId xmlns:p14="http://schemas.microsoft.com/office/powerpoint/2010/main" val="241979446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James 4:3-4</a:t>
            </a:r>
          </a:p>
          <a:p>
            <a:pPr marL="18288" indent="0" algn="just">
              <a:buNone/>
            </a:pPr>
            <a:endParaRPr lang="en-US" sz="2800" dirty="0"/>
          </a:p>
          <a:p>
            <a:pPr marL="18288" indent="0" algn="just">
              <a:buNone/>
            </a:pPr>
            <a:r>
              <a:rPr lang="en-US" sz="2800" dirty="0"/>
              <a:t> </a:t>
            </a:r>
            <a:r>
              <a:rPr lang="en-US" sz="2800" dirty="0" smtClean="0"/>
              <a:t>You </a:t>
            </a:r>
            <a:r>
              <a:rPr lang="en-US" sz="2800" dirty="0"/>
              <a:t>ask and do not receive, because you ask wrongly, to spend it on your passions. You </a:t>
            </a:r>
            <a:r>
              <a:rPr lang="en-US" sz="2800" dirty="0">
                <a:solidFill>
                  <a:srgbClr val="FFFF00"/>
                </a:solidFill>
              </a:rPr>
              <a:t>adulterous</a:t>
            </a:r>
            <a:r>
              <a:rPr lang="en-US" sz="2800" dirty="0"/>
              <a:t> people</a:t>
            </a:r>
            <a:r>
              <a:rPr lang="en-US" sz="2800" dirty="0" smtClean="0"/>
              <a:t>! </a:t>
            </a:r>
            <a:r>
              <a:rPr lang="en-US" sz="2800" dirty="0"/>
              <a:t>Do you not know that friendship with the world is enmity with God? Therefore whoever wishes to be a friend of the world makes himself an enemy of God. </a:t>
            </a:r>
          </a:p>
        </p:txBody>
      </p:sp>
    </p:spTree>
    <p:extLst>
      <p:ext uri="{BB962C8B-B14F-4D97-AF65-F5344CB8AC3E}">
        <p14:creationId xmlns:p14="http://schemas.microsoft.com/office/powerpoint/2010/main" val="362193343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IV. Good Soil (vs. 8, 20) </a:t>
            </a:r>
            <a:r>
              <a:rPr lang="en-US" sz="2800" b="1" dirty="0" smtClean="0">
                <a:solidFill>
                  <a:srgbClr val="FFFF00"/>
                </a:solidFill>
              </a:rPr>
              <a:t>Unequivocal Reception</a:t>
            </a:r>
          </a:p>
          <a:p>
            <a:pPr marL="18288" indent="0" algn="just">
              <a:buNone/>
            </a:pPr>
            <a:endParaRPr lang="en-US" sz="2800" b="1" dirty="0">
              <a:solidFill>
                <a:srgbClr val="FFFF00"/>
              </a:solidFill>
            </a:endParaRPr>
          </a:p>
          <a:p>
            <a:pPr marL="18288" indent="0" algn="just">
              <a:buNone/>
            </a:pPr>
            <a:r>
              <a:rPr lang="en-US" sz="2800" dirty="0"/>
              <a:t>8 And other seeds fell into good soil and produced grain, growing up and increasing and </a:t>
            </a:r>
            <a:r>
              <a:rPr lang="en-US" sz="2800" dirty="0" smtClean="0"/>
              <a:t>yielding</a:t>
            </a:r>
            <a:r>
              <a:rPr lang="mr-IN" sz="2800" dirty="0" smtClean="0"/>
              <a:t>…</a:t>
            </a:r>
            <a:endParaRPr lang="en-US" sz="2800" dirty="0" smtClean="0"/>
          </a:p>
          <a:p>
            <a:pPr marL="18288" indent="0" algn="just">
              <a:buNone/>
            </a:pPr>
            <a:r>
              <a:rPr lang="en-US" sz="2800" dirty="0" smtClean="0"/>
              <a:t>20 </a:t>
            </a:r>
            <a:r>
              <a:rPr lang="en-US" sz="2800" dirty="0"/>
              <a:t>But those that were sown on the good soil are the ones who hear the word and accept it and bear fruit, thirtyfold and sixtyfold and a hundredfold.</a:t>
            </a:r>
          </a:p>
        </p:txBody>
      </p:sp>
    </p:spTree>
    <p:extLst>
      <p:ext uri="{BB962C8B-B14F-4D97-AF65-F5344CB8AC3E}">
        <p14:creationId xmlns:p14="http://schemas.microsoft.com/office/powerpoint/2010/main" val="362193343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Luke 3:8,9 </a:t>
            </a:r>
          </a:p>
          <a:p>
            <a:pPr marL="18288" indent="0" algn="just">
              <a:buNone/>
            </a:pPr>
            <a:r>
              <a:rPr lang="en-US" sz="2800" dirty="0" smtClean="0"/>
              <a:t>Bear </a:t>
            </a:r>
            <a:r>
              <a:rPr lang="en-US" sz="2800" dirty="0"/>
              <a:t>fruits in keeping with </a:t>
            </a:r>
            <a:r>
              <a:rPr lang="en-US" sz="2800" dirty="0" smtClean="0"/>
              <a:t>repentance</a:t>
            </a:r>
            <a:r>
              <a:rPr lang="mr-IN" sz="2800" dirty="0" smtClean="0"/>
              <a:t>…</a:t>
            </a:r>
            <a:r>
              <a:rPr lang="en-US" sz="2800" dirty="0" smtClean="0">
                <a:solidFill>
                  <a:srgbClr val="FFFF00"/>
                </a:solidFill>
              </a:rPr>
              <a:t>Even </a:t>
            </a:r>
            <a:r>
              <a:rPr lang="en-US" sz="2800" dirty="0">
                <a:solidFill>
                  <a:srgbClr val="FFFF00"/>
                </a:solidFill>
              </a:rPr>
              <a:t>now </a:t>
            </a:r>
            <a:r>
              <a:rPr lang="en-US" sz="2800" dirty="0"/>
              <a:t>the axe is laid to the root of the trees. Every tree therefore that does not bear good fruit is cut down and thrown into the fire</a:t>
            </a:r>
            <a:r>
              <a:rPr lang="en-US" sz="2800" dirty="0" smtClean="0"/>
              <a:t>.</a:t>
            </a:r>
          </a:p>
          <a:p>
            <a:pPr marL="18288" indent="0" algn="just">
              <a:buNone/>
            </a:pPr>
            <a:endParaRPr lang="en-US" sz="2800" dirty="0"/>
          </a:p>
          <a:p>
            <a:pPr marL="18288" indent="0" algn="just">
              <a:buNone/>
            </a:pPr>
            <a:r>
              <a:rPr lang="en-US" sz="2800" dirty="0"/>
              <a:t>John 15:</a:t>
            </a:r>
            <a:r>
              <a:rPr lang="en-US" sz="2800" dirty="0" smtClean="0"/>
              <a:t>6</a:t>
            </a:r>
            <a:endParaRPr lang="en-US" sz="2800" dirty="0"/>
          </a:p>
          <a:p>
            <a:pPr marL="18288" indent="0" algn="just">
              <a:buNone/>
            </a:pPr>
            <a:r>
              <a:rPr lang="en-US" sz="2800" dirty="0"/>
              <a:t>If anyone does not abide in me he is thrown away like a branch and withers; and the branches are gathered, thrown into the fire, and burned</a:t>
            </a:r>
          </a:p>
          <a:p>
            <a:pPr marL="18288" indent="0" algn="just">
              <a:buNone/>
            </a:pPr>
            <a:endParaRPr lang="en-US" sz="2800" dirty="0" smtClean="0"/>
          </a:p>
        </p:txBody>
      </p:sp>
    </p:spTree>
    <p:extLst>
      <p:ext uri="{BB962C8B-B14F-4D97-AF65-F5344CB8AC3E}">
        <p14:creationId xmlns:p14="http://schemas.microsoft.com/office/powerpoint/2010/main" val="39422416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1. What is the fruit?</a:t>
            </a:r>
          </a:p>
          <a:p>
            <a:pPr marL="18288" indent="0" algn="just">
              <a:buNone/>
            </a:pPr>
            <a:endParaRPr lang="en-US" sz="2800" dirty="0" smtClean="0"/>
          </a:p>
          <a:p>
            <a:pPr marL="18288" indent="0" algn="just">
              <a:buNone/>
            </a:pPr>
            <a:r>
              <a:rPr lang="en-US" sz="2800" dirty="0" smtClean="0"/>
              <a:t>Fruit is </a:t>
            </a:r>
            <a:r>
              <a:rPr lang="en-US" sz="2800" dirty="0" smtClean="0">
                <a:solidFill>
                  <a:srgbClr val="FFFF00"/>
                </a:solidFill>
              </a:rPr>
              <a:t>evidence</a:t>
            </a:r>
            <a:r>
              <a:rPr lang="en-US" sz="2800" dirty="0" smtClean="0"/>
              <a:t> of saving faith</a:t>
            </a:r>
            <a:endParaRPr lang="en-US" sz="2800" dirty="0"/>
          </a:p>
          <a:p>
            <a:pPr marL="18288" indent="0" algn="just">
              <a:buNone/>
            </a:pPr>
            <a:endParaRPr lang="en-US" sz="2800" dirty="0" smtClean="0"/>
          </a:p>
          <a:p>
            <a:pPr marL="18288" indent="0" algn="just">
              <a:buNone/>
            </a:pPr>
            <a:r>
              <a:rPr lang="en-US" sz="2800" dirty="0" smtClean="0"/>
              <a:t>By </a:t>
            </a:r>
            <a:r>
              <a:rPr lang="en-US" sz="2800" dirty="0"/>
              <a:t>this my Father is glorified, that you bear much fruit and so </a:t>
            </a:r>
            <a:r>
              <a:rPr lang="en-US" sz="2800" dirty="0">
                <a:solidFill>
                  <a:srgbClr val="FFFF00"/>
                </a:solidFill>
              </a:rPr>
              <a:t>prove to be </a:t>
            </a:r>
            <a:r>
              <a:rPr lang="en-US" sz="2800" dirty="0"/>
              <a:t>my disciples. </a:t>
            </a:r>
            <a:endParaRPr lang="en-US" sz="2800" dirty="0" smtClean="0"/>
          </a:p>
          <a:p>
            <a:pPr marL="18288" indent="0" algn="just">
              <a:buNone/>
            </a:pPr>
            <a:r>
              <a:rPr lang="en-US" sz="2800" dirty="0" smtClean="0"/>
              <a:t>(John 15:8)</a:t>
            </a:r>
          </a:p>
        </p:txBody>
      </p:sp>
    </p:spTree>
    <p:extLst>
      <p:ext uri="{BB962C8B-B14F-4D97-AF65-F5344CB8AC3E}">
        <p14:creationId xmlns:p14="http://schemas.microsoft.com/office/powerpoint/2010/main" val="362193343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8c52ee8ee32374e9f83149ea295ff889.jpg"/>
          <p:cNvPicPr>
            <a:picLocks noGrp="1" noChangeAspect="1"/>
          </p:cNvPicPr>
          <p:nvPr>
            <p:ph idx="1"/>
          </p:nvPr>
        </p:nvPicPr>
        <p:blipFill>
          <a:blip r:embed="rId2">
            <a:extLst>
              <a:ext uri="{28A0092B-C50C-407E-A947-70E740481C1C}">
                <a14:useLocalDpi xmlns:a14="http://schemas.microsoft.com/office/drawing/2010/main" val="0"/>
              </a:ext>
            </a:extLst>
          </a:blip>
          <a:srcRect l="-6268" r="-6268"/>
          <a:stretch>
            <a:fillRect/>
          </a:stretch>
        </p:blipFill>
        <p:spPr>
          <a:xfrm>
            <a:off x="504825" y="411163"/>
            <a:ext cx="8104188" cy="5919787"/>
          </a:xfrm>
        </p:spPr>
      </p:pic>
    </p:spTree>
    <p:extLst>
      <p:ext uri="{BB962C8B-B14F-4D97-AF65-F5344CB8AC3E}">
        <p14:creationId xmlns:p14="http://schemas.microsoft.com/office/powerpoint/2010/main" val="394224169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2. But what is the fruit!</a:t>
            </a:r>
          </a:p>
          <a:p>
            <a:pPr marL="18288" indent="0" algn="just">
              <a:buNone/>
            </a:pPr>
            <a:endParaRPr lang="en-US" sz="2800" dirty="0"/>
          </a:p>
          <a:p>
            <a:pPr marL="18288" indent="0" algn="just">
              <a:buNone/>
            </a:pPr>
            <a:r>
              <a:rPr lang="en-US" sz="2500" dirty="0"/>
              <a:t>15 And these are the ones along the path, where the word is sown: when they hear, Satan immediately comes and takes away the word that is sown in them</a:t>
            </a:r>
            <a:r>
              <a:rPr lang="en-US" sz="2500" dirty="0" smtClean="0"/>
              <a:t>.</a:t>
            </a:r>
          </a:p>
          <a:p>
            <a:pPr marL="18288" indent="0" algn="just">
              <a:buNone/>
            </a:pPr>
            <a:r>
              <a:rPr lang="en-US" sz="2500" dirty="0" smtClean="0"/>
              <a:t> </a:t>
            </a:r>
            <a:r>
              <a:rPr lang="en-US" sz="2500" dirty="0"/>
              <a:t>16 And these are the ones sown on rocky ground: the ones who, when they hear the word, immediately receive it with joy. 17 And they have no root in themselves, but endure for a while; then, when tribulation or persecution arises on account of the word, immediately they fall away</a:t>
            </a:r>
            <a:r>
              <a:rPr lang="en-US" sz="2500" dirty="0" smtClean="0"/>
              <a:t>.</a:t>
            </a:r>
            <a:endParaRPr lang="en-US" sz="2500" dirty="0"/>
          </a:p>
          <a:p>
            <a:pPr marL="18288" indent="0" algn="just">
              <a:buNone/>
            </a:pPr>
            <a:r>
              <a:rPr lang="en-US" sz="2500" dirty="0" smtClean="0"/>
              <a:t> </a:t>
            </a:r>
            <a:r>
              <a:rPr lang="en-US" sz="2500" dirty="0"/>
              <a:t>18 And others are the ones sown among thorns. They are those who hear the word, 19 but the cares of the world and the deceitfulness of riches and the desires for other things enter in and choke the word, and it proves unfruitful.</a:t>
            </a:r>
          </a:p>
        </p:txBody>
      </p:sp>
    </p:spTree>
    <p:extLst>
      <p:ext uri="{BB962C8B-B14F-4D97-AF65-F5344CB8AC3E}">
        <p14:creationId xmlns:p14="http://schemas.microsoft.com/office/powerpoint/2010/main" val="241979446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3500" dirty="0" smtClean="0">
                <a:solidFill>
                  <a:srgbClr val="FFFF00"/>
                </a:solidFill>
              </a:rPr>
              <a:t>VI. Application</a:t>
            </a:r>
          </a:p>
          <a:p>
            <a:pPr marL="18288" indent="0" algn="just">
              <a:buNone/>
            </a:pPr>
            <a:endParaRPr lang="en-US" sz="2800" dirty="0" smtClean="0">
              <a:solidFill>
                <a:srgbClr val="FFFF00"/>
              </a:solidFill>
            </a:endParaRPr>
          </a:p>
          <a:p>
            <a:pPr marL="18288" indent="0" algn="just">
              <a:buNone/>
            </a:pPr>
            <a:r>
              <a:rPr lang="en-US" sz="2800" dirty="0" smtClean="0"/>
              <a:t>- Accept all of the Word of Christ and trust it</a:t>
            </a:r>
          </a:p>
          <a:p>
            <a:pPr marL="18288" indent="0" algn="just">
              <a:buNone/>
            </a:pPr>
            <a:r>
              <a:rPr lang="en-US" sz="2800" dirty="0" smtClean="0"/>
              <a:t>- Study the Word as if your faith depended on it</a:t>
            </a:r>
            <a:endParaRPr lang="en-US" sz="2800" dirty="0"/>
          </a:p>
        </p:txBody>
      </p:sp>
    </p:spTree>
    <p:extLst>
      <p:ext uri="{BB962C8B-B14F-4D97-AF65-F5344CB8AC3E}">
        <p14:creationId xmlns:p14="http://schemas.microsoft.com/office/powerpoint/2010/main" val="394224169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endParaRPr lang="en-US" sz="2800" dirty="0"/>
          </a:p>
        </p:txBody>
      </p:sp>
    </p:spTree>
    <p:extLst>
      <p:ext uri="{BB962C8B-B14F-4D97-AF65-F5344CB8AC3E}">
        <p14:creationId xmlns:p14="http://schemas.microsoft.com/office/powerpoint/2010/main" val="16161501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20 But those that were sown on the good soil are the ones who hear the word and accept it and bear fruit, thirtyfold and sixtyfold and a hundredfold.</a:t>
            </a:r>
            <a:r>
              <a:rPr lang="en-US" sz="2800" dirty="0" smtClean="0"/>
              <a:t>”</a:t>
            </a:r>
          </a:p>
          <a:p>
            <a:pPr marL="18288" indent="0" algn="just">
              <a:buNone/>
            </a:pPr>
            <a:endParaRPr lang="en-US" sz="2800" dirty="0"/>
          </a:p>
          <a:p>
            <a:pPr marL="18288" indent="0" algn="r">
              <a:buNone/>
            </a:pPr>
            <a:r>
              <a:rPr lang="en-US" sz="2800" dirty="0" smtClean="0"/>
              <a:t>Mark 4:1-20</a:t>
            </a:r>
            <a:endParaRPr lang="en-US" sz="2800" dirty="0"/>
          </a:p>
          <a:p>
            <a:pPr marL="18288" indent="0" algn="just">
              <a:buNone/>
            </a:pPr>
            <a:endParaRPr lang="en-US" sz="2800" dirty="0"/>
          </a:p>
        </p:txBody>
      </p:sp>
    </p:spTree>
    <p:extLst>
      <p:ext uri="{BB962C8B-B14F-4D97-AF65-F5344CB8AC3E}">
        <p14:creationId xmlns:p14="http://schemas.microsoft.com/office/powerpoint/2010/main" val="423891490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endParaRPr lang="en-US" sz="2800" dirty="0"/>
          </a:p>
        </p:txBody>
      </p:sp>
    </p:spTree>
    <p:extLst>
      <p:ext uri="{BB962C8B-B14F-4D97-AF65-F5344CB8AC3E}">
        <p14:creationId xmlns:p14="http://schemas.microsoft.com/office/powerpoint/2010/main" val="87401930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endParaRPr lang="en-US" sz="2800" dirty="0"/>
          </a:p>
        </p:txBody>
      </p:sp>
    </p:spTree>
    <p:extLst>
      <p:ext uri="{BB962C8B-B14F-4D97-AF65-F5344CB8AC3E}">
        <p14:creationId xmlns:p14="http://schemas.microsoft.com/office/powerpoint/2010/main" val="1109725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3500" dirty="0" smtClean="0">
                <a:solidFill>
                  <a:srgbClr val="FFFF00"/>
                </a:solidFill>
              </a:rPr>
              <a:t>V. Application</a:t>
            </a:r>
            <a:endParaRPr lang="en-US" sz="3500" dirty="0">
              <a:solidFill>
                <a:srgbClr val="FFFF00"/>
              </a:solidFill>
            </a:endParaRPr>
          </a:p>
        </p:txBody>
      </p:sp>
    </p:spTree>
    <p:extLst>
      <p:ext uri="{BB962C8B-B14F-4D97-AF65-F5344CB8AC3E}">
        <p14:creationId xmlns:p14="http://schemas.microsoft.com/office/powerpoint/2010/main" val="210575978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1. Mind the Thorns</a:t>
            </a:r>
          </a:p>
          <a:p>
            <a:pPr marL="18288" indent="0" algn="just">
              <a:buNone/>
            </a:pPr>
            <a:endParaRPr lang="en-US" sz="2800" dirty="0" smtClean="0"/>
          </a:p>
          <a:p>
            <a:pPr marL="18288" indent="0" algn="just">
              <a:buNone/>
            </a:pPr>
            <a:r>
              <a:rPr lang="en-US" sz="2800" dirty="0" smtClean="0"/>
              <a:t>Hebrews 11:24-26 </a:t>
            </a:r>
          </a:p>
          <a:p>
            <a:pPr marL="18288" indent="0" algn="just">
              <a:buNone/>
            </a:pPr>
            <a:r>
              <a:rPr lang="en-US" sz="2800" dirty="0" smtClean="0"/>
              <a:t>By </a:t>
            </a:r>
            <a:r>
              <a:rPr lang="en-US" sz="2800" dirty="0"/>
              <a:t>faith Moses, when he was grown up, refused to be called the </a:t>
            </a:r>
            <a:r>
              <a:rPr lang="en-US" sz="2800" dirty="0">
                <a:solidFill>
                  <a:srgbClr val="FFFF00"/>
                </a:solidFill>
              </a:rPr>
              <a:t>son of Pharaoh</a:t>
            </a:r>
            <a:r>
              <a:rPr lang="en-US" sz="2800" dirty="0"/>
              <a:t>'s daughter</a:t>
            </a:r>
            <a:r>
              <a:rPr lang="en-US" sz="2800" dirty="0" smtClean="0"/>
              <a:t>, </a:t>
            </a:r>
            <a:r>
              <a:rPr lang="en-US" sz="2800" dirty="0"/>
              <a:t>choosing rather to be mistreated with the people of God than to enjoy the </a:t>
            </a:r>
            <a:r>
              <a:rPr lang="en-US" sz="2800" dirty="0">
                <a:solidFill>
                  <a:srgbClr val="FFFF00"/>
                </a:solidFill>
              </a:rPr>
              <a:t>fleeting pleasures</a:t>
            </a:r>
            <a:r>
              <a:rPr lang="en-US" sz="2800" dirty="0"/>
              <a:t> of sin. </a:t>
            </a:r>
            <a:r>
              <a:rPr lang="en-US" sz="2800" dirty="0" smtClean="0"/>
              <a:t> </a:t>
            </a:r>
            <a:r>
              <a:rPr lang="en-US" sz="2800" dirty="0"/>
              <a:t>He considered the reproach of Christ greater wealth than the treasures of Egypt, for he was looking to the reward</a:t>
            </a:r>
            <a:r>
              <a:rPr lang="en-US" sz="2800" dirty="0" smtClean="0"/>
              <a:t>.</a:t>
            </a:r>
          </a:p>
          <a:p>
            <a:pPr marL="18288" indent="0" algn="just">
              <a:buNone/>
            </a:pPr>
            <a:endParaRPr lang="en-US" sz="2800" dirty="0"/>
          </a:p>
          <a:p>
            <a:pPr marL="18288" indent="0" algn="ctr">
              <a:buNone/>
            </a:pPr>
            <a:r>
              <a:rPr lang="en-US" sz="2800" dirty="0" smtClean="0">
                <a:solidFill>
                  <a:srgbClr val="FFFF00"/>
                </a:solidFill>
              </a:rPr>
              <a:t>child of </a:t>
            </a:r>
            <a:r>
              <a:rPr lang="en-US" sz="2800" dirty="0" err="1" smtClean="0">
                <a:solidFill>
                  <a:srgbClr val="FFFF00"/>
                </a:solidFill>
              </a:rPr>
              <a:t>Pharoah</a:t>
            </a:r>
            <a:r>
              <a:rPr lang="en-US" sz="2800" dirty="0" smtClean="0">
                <a:solidFill>
                  <a:srgbClr val="FFFF00"/>
                </a:solidFill>
              </a:rPr>
              <a:t> vs. child of God</a:t>
            </a:r>
            <a:endParaRPr lang="en-US" sz="2800" dirty="0">
              <a:solidFill>
                <a:srgbClr val="FFFF00"/>
              </a:solidFill>
            </a:endParaRPr>
          </a:p>
        </p:txBody>
      </p:sp>
    </p:spTree>
    <p:extLst>
      <p:ext uri="{BB962C8B-B14F-4D97-AF65-F5344CB8AC3E}">
        <p14:creationId xmlns:p14="http://schemas.microsoft.com/office/powerpoint/2010/main" val="424894860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1. Mind the Thorns</a:t>
            </a:r>
          </a:p>
          <a:p>
            <a:pPr marL="18288" indent="0" algn="just">
              <a:buNone/>
            </a:pPr>
            <a:endParaRPr lang="en-US" sz="2800" dirty="0" smtClean="0"/>
          </a:p>
          <a:p>
            <a:pPr marL="18288" indent="0" algn="just">
              <a:buNone/>
            </a:pPr>
            <a:r>
              <a:rPr lang="en-US" sz="2800" dirty="0" smtClean="0"/>
              <a:t>Only with difficulty will a rich person enter the kingdom of God. (Matthew 19:23)</a:t>
            </a:r>
          </a:p>
          <a:p>
            <a:pPr marL="18288" indent="0" algn="just">
              <a:buNone/>
            </a:pPr>
            <a:endParaRPr lang="en-US" sz="2800" dirty="0"/>
          </a:p>
          <a:p>
            <a:pPr marL="18288" indent="0" algn="just">
              <a:buNone/>
            </a:pPr>
            <a:endParaRPr lang="en-US" sz="2800" dirty="0"/>
          </a:p>
        </p:txBody>
      </p:sp>
    </p:spTree>
    <p:extLst>
      <p:ext uri="{BB962C8B-B14F-4D97-AF65-F5344CB8AC3E}">
        <p14:creationId xmlns:p14="http://schemas.microsoft.com/office/powerpoint/2010/main" val="173198859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1 Timothy 6:7, 9-10</a:t>
            </a:r>
          </a:p>
          <a:p>
            <a:pPr marL="18288" indent="0" algn="just">
              <a:buNone/>
            </a:pPr>
            <a:r>
              <a:rPr lang="en-US" sz="2800" dirty="0" smtClean="0"/>
              <a:t>We brought </a:t>
            </a:r>
            <a:r>
              <a:rPr lang="en-US" sz="2800" dirty="0"/>
              <a:t>nothing into the world, </a:t>
            </a:r>
            <a:r>
              <a:rPr lang="en-US" sz="2800" dirty="0" smtClean="0"/>
              <a:t>and </a:t>
            </a:r>
            <a:r>
              <a:rPr lang="en-US" sz="2800" dirty="0"/>
              <a:t>we cannot take anything out of the world. </a:t>
            </a:r>
            <a:endParaRPr lang="en-US" sz="2800" dirty="0" smtClean="0"/>
          </a:p>
          <a:p>
            <a:pPr marL="18288" indent="0" algn="just">
              <a:buNone/>
            </a:pPr>
            <a:r>
              <a:rPr lang="en-US" sz="2800" dirty="0" smtClean="0"/>
              <a:t>9 </a:t>
            </a:r>
            <a:r>
              <a:rPr lang="en-US" sz="2800" dirty="0"/>
              <a:t>But those who </a:t>
            </a:r>
            <a:r>
              <a:rPr lang="en-US" sz="2800" dirty="0">
                <a:solidFill>
                  <a:srgbClr val="FFFF00"/>
                </a:solidFill>
              </a:rPr>
              <a:t>desire to be</a:t>
            </a:r>
            <a:r>
              <a:rPr lang="en-US" sz="2800" dirty="0"/>
              <a:t> rich fall into temptation, into a snare, into many senseless and harmful desires that plunge people into ruin and destruction. 10 For the </a:t>
            </a:r>
            <a:r>
              <a:rPr lang="en-US" sz="2800" dirty="0">
                <a:solidFill>
                  <a:srgbClr val="FFFF00"/>
                </a:solidFill>
              </a:rPr>
              <a:t>love of </a:t>
            </a:r>
            <a:r>
              <a:rPr lang="en-US" sz="2800" dirty="0"/>
              <a:t>money is a root of all kinds of evils. It is through this </a:t>
            </a:r>
            <a:r>
              <a:rPr lang="en-US" sz="2800" dirty="0">
                <a:solidFill>
                  <a:srgbClr val="FFFF00"/>
                </a:solidFill>
              </a:rPr>
              <a:t>craving</a:t>
            </a:r>
            <a:r>
              <a:rPr lang="en-US" sz="2800" dirty="0"/>
              <a:t> that some have wandered away from the faith and pierced themselves with many pangs.</a:t>
            </a:r>
          </a:p>
        </p:txBody>
      </p:sp>
    </p:spTree>
    <p:extLst>
      <p:ext uri="{BB962C8B-B14F-4D97-AF65-F5344CB8AC3E}">
        <p14:creationId xmlns:p14="http://schemas.microsoft.com/office/powerpoint/2010/main" val="404004460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1. Mind the Thorns</a:t>
            </a:r>
          </a:p>
          <a:p>
            <a:pPr marL="18288" indent="0" algn="just">
              <a:buNone/>
            </a:pPr>
            <a:endParaRPr lang="en-US" sz="2800" dirty="0" smtClean="0"/>
          </a:p>
          <a:p>
            <a:pPr marL="18288" indent="0" algn="just">
              <a:buNone/>
            </a:pPr>
            <a:r>
              <a:rPr lang="en-US" sz="2800" dirty="0" smtClean="0"/>
              <a:t>“I </a:t>
            </a:r>
            <a:r>
              <a:rPr lang="en-US" sz="2800" dirty="0"/>
              <a:t>have said all these things to you </a:t>
            </a:r>
            <a:r>
              <a:rPr lang="en-US" sz="2800" dirty="0">
                <a:solidFill>
                  <a:srgbClr val="FFFF00"/>
                </a:solidFill>
              </a:rPr>
              <a:t>to keep you from falling </a:t>
            </a:r>
            <a:r>
              <a:rPr lang="en-US" sz="2800" dirty="0" smtClean="0">
                <a:solidFill>
                  <a:srgbClr val="FFFF00"/>
                </a:solidFill>
              </a:rPr>
              <a:t>away</a:t>
            </a:r>
            <a:r>
              <a:rPr lang="en-US" sz="2800" dirty="0" smtClean="0"/>
              <a:t>.” (John 16:1)</a:t>
            </a:r>
          </a:p>
          <a:p>
            <a:pPr marL="18288" indent="0" algn="just">
              <a:buNone/>
            </a:pPr>
            <a:endParaRPr lang="en-US" sz="2800" dirty="0"/>
          </a:p>
        </p:txBody>
      </p:sp>
    </p:spTree>
    <p:extLst>
      <p:ext uri="{BB962C8B-B14F-4D97-AF65-F5344CB8AC3E}">
        <p14:creationId xmlns:p14="http://schemas.microsoft.com/office/powerpoint/2010/main" val="367580197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2. Re-evaluate your perception of “seekers”</a:t>
            </a:r>
          </a:p>
          <a:p>
            <a:pPr marL="18288" indent="0" algn="just">
              <a:buNone/>
            </a:pPr>
            <a:endParaRPr lang="en-US" sz="2800" dirty="0"/>
          </a:p>
          <a:p>
            <a:pPr marL="18288" indent="0" algn="just">
              <a:buNone/>
            </a:pPr>
            <a:r>
              <a:rPr lang="en-US" sz="2800" dirty="0" smtClean="0"/>
              <a:t>90% - Preaching</a:t>
            </a:r>
          </a:p>
          <a:p>
            <a:pPr marL="18288" indent="0" algn="just">
              <a:buNone/>
            </a:pPr>
            <a:r>
              <a:rPr lang="en-US" sz="2800" dirty="0" smtClean="0"/>
              <a:t>88% - Doctrine</a:t>
            </a:r>
          </a:p>
          <a:p>
            <a:pPr marL="18288" indent="0" algn="just">
              <a:buNone/>
            </a:pPr>
            <a:r>
              <a:rPr lang="en-US" sz="2800" dirty="0" smtClean="0"/>
              <a:t>49% - friendly people</a:t>
            </a:r>
          </a:p>
          <a:p>
            <a:pPr marL="18288" indent="0" algn="just">
              <a:buNone/>
            </a:pPr>
            <a:endParaRPr lang="en-US" sz="2800" dirty="0"/>
          </a:p>
          <a:p>
            <a:pPr marL="18288" indent="0" algn="just">
              <a:buNone/>
            </a:pPr>
            <a:r>
              <a:rPr lang="en-US" sz="2800" dirty="0" smtClean="0"/>
              <a:t>For </a:t>
            </a:r>
            <a:r>
              <a:rPr lang="en-US" sz="2800" dirty="0"/>
              <a:t>am I now seeking the approval of man, or of God? Or am I trying to please man? </a:t>
            </a:r>
            <a:r>
              <a:rPr lang="en-US" sz="2800" dirty="0">
                <a:solidFill>
                  <a:srgbClr val="FFFF00"/>
                </a:solidFill>
              </a:rPr>
              <a:t>If I were still trying to please man, I would not be a </a:t>
            </a:r>
            <a:r>
              <a:rPr lang="en-US" sz="2800" dirty="0" smtClean="0">
                <a:solidFill>
                  <a:srgbClr val="FFFF00"/>
                </a:solidFill>
              </a:rPr>
              <a:t>servant </a:t>
            </a:r>
            <a:r>
              <a:rPr lang="en-US" sz="2800" dirty="0">
                <a:solidFill>
                  <a:srgbClr val="FFFF00"/>
                </a:solidFill>
              </a:rPr>
              <a:t>of Christ</a:t>
            </a:r>
            <a:r>
              <a:rPr lang="en-US" sz="2800" dirty="0" smtClean="0">
                <a:solidFill>
                  <a:srgbClr val="FFFF00"/>
                </a:solidFill>
              </a:rPr>
              <a:t>.</a:t>
            </a:r>
            <a:r>
              <a:rPr lang="en-US" sz="2800" dirty="0" smtClean="0"/>
              <a:t> (Galatians 1:10)</a:t>
            </a:r>
            <a:endParaRPr lang="en-US" sz="2800" dirty="0"/>
          </a:p>
        </p:txBody>
      </p:sp>
    </p:spTree>
    <p:extLst>
      <p:ext uri="{BB962C8B-B14F-4D97-AF65-F5344CB8AC3E}">
        <p14:creationId xmlns:p14="http://schemas.microsoft.com/office/powerpoint/2010/main" val="41675918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endParaRPr lang="en-US" sz="2800" dirty="0" smtClean="0"/>
          </a:p>
          <a:p>
            <a:pPr marL="18288" indent="0" algn="just">
              <a:buNone/>
            </a:pPr>
            <a:r>
              <a:rPr lang="en-US" sz="2800" dirty="0" smtClean="0"/>
              <a:t>For </a:t>
            </a:r>
            <a:r>
              <a:rPr lang="en-US" sz="2800" dirty="0"/>
              <a:t>good news came to us just as to them, but the message they heard did not benefit them, because </a:t>
            </a:r>
            <a:r>
              <a:rPr lang="en-US" sz="2800" dirty="0" smtClean="0">
                <a:solidFill>
                  <a:srgbClr val="FFFF00"/>
                </a:solidFill>
              </a:rPr>
              <a:t>it did not meet with faith</a:t>
            </a:r>
            <a:r>
              <a:rPr lang="en-US" sz="2800" dirty="0" smtClean="0"/>
              <a:t> in the hearers.</a:t>
            </a:r>
          </a:p>
          <a:p>
            <a:pPr marL="18288" indent="0" algn="just">
              <a:buNone/>
            </a:pPr>
            <a:endParaRPr lang="en-US" sz="2800" dirty="0" smtClean="0"/>
          </a:p>
          <a:p>
            <a:pPr marL="18288" indent="0" algn="r">
              <a:buNone/>
            </a:pPr>
            <a:r>
              <a:rPr lang="en-US" sz="2800" dirty="0" smtClean="0"/>
              <a:t>(Hebrews 4:2)</a:t>
            </a:r>
            <a:endParaRPr lang="en-US" sz="2800" dirty="0"/>
          </a:p>
        </p:txBody>
      </p:sp>
    </p:spTree>
    <p:extLst>
      <p:ext uri="{BB962C8B-B14F-4D97-AF65-F5344CB8AC3E}">
        <p14:creationId xmlns:p14="http://schemas.microsoft.com/office/powerpoint/2010/main" val="340165428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smtClean="0"/>
              <a:t>“</a:t>
            </a:r>
            <a:r>
              <a:rPr lang="en-US" sz="2800" dirty="0"/>
              <a:t>Pay attention to what you hear: with the measure you use, it will be measured to you, and still more will be added to </a:t>
            </a:r>
            <a:r>
              <a:rPr lang="en-US" sz="2800" dirty="0" smtClean="0"/>
              <a:t>you. For </a:t>
            </a:r>
            <a:r>
              <a:rPr lang="en-US" sz="2800" dirty="0"/>
              <a:t>to the one who has, more will be given, and from the one who has not, even what he has will be taken away.</a:t>
            </a:r>
            <a:r>
              <a:rPr lang="en-US" sz="2800" dirty="0" smtClean="0"/>
              <a:t>”</a:t>
            </a:r>
          </a:p>
          <a:p>
            <a:pPr marL="18288" indent="0" algn="just">
              <a:buNone/>
            </a:pPr>
            <a:endParaRPr lang="en-US" sz="2800" dirty="0"/>
          </a:p>
          <a:p>
            <a:pPr marL="18288" indent="0" algn="r">
              <a:buNone/>
            </a:pPr>
            <a:r>
              <a:rPr lang="en-US" sz="2800" dirty="0" smtClean="0"/>
              <a:t>(Mark 4:25)</a:t>
            </a:r>
            <a:endParaRPr lang="en-US" sz="2800" dirty="0"/>
          </a:p>
        </p:txBody>
      </p:sp>
    </p:spTree>
    <p:extLst>
      <p:ext uri="{BB962C8B-B14F-4D97-AF65-F5344CB8AC3E}">
        <p14:creationId xmlns:p14="http://schemas.microsoft.com/office/powerpoint/2010/main" val="32762179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3500" dirty="0" smtClean="0">
                <a:solidFill>
                  <a:srgbClr val="FFFF00"/>
                </a:solidFill>
              </a:rPr>
              <a:t>I. Background</a:t>
            </a:r>
            <a:r>
              <a:rPr lang="en-US" sz="3500" dirty="0" smtClean="0"/>
              <a:t>: </a:t>
            </a:r>
          </a:p>
          <a:p>
            <a:pPr marL="18288" indent="0" algn="just">
              <a:buNone/>
            </a:pPr>
            <a:r>
              <a:rPr lang="en-US" sz="3500" dirty="0" smtClean="0"/>
              <a:t>Jesus’ Teaching and Preaching Ministry</a:t>
            </a:r>
          </a:p>
          <a:p>
            <a:pPr marL="18288" indent="0" algn="just">
              <a:buNone/>
            </a:pPr>
            <a:endParaRPr lang="en-US" sz="3500" dirty="0"/>
          </a:p>
          <a:p>
            <a:pPr marL="18288" indent="0" algn="just">
              <a:buNone/>
            </a:pPr>
            <a:r>
              <a:rPr lang="en-US" sz="3500" dirty="0" smtClean="0"/>
              <a:t>“Now after John was arrested, Jesus came into Galilee, proclaiming the gospel of God” </a:t>
            </a:r>
          </a:p>
          <a:p>
            <a:pPr marL="18288" indent="0" algn="just">
              <a:buNone/>
            </a:pPr>
            <a:endParaRPr lang="en-US" sz="3500" dirty="0" smtClean="0"/>
          </a:p>
          <a:p>
            <a:pPr marL="18288" indent="0" algn="just">
              <a:buNone/>
            </a:pPr>
            <a:r>
              <a:rPr lang="en-US" sz="3500" dirty="0" smtClean="0"/>
              <a:t>Mark 1:14</a:t>
            </a:r>
          </a:p>
        </p:txBody>
      </p:sp>
    </p:spTree>
    <p:extLst>
      <p:ext uri="{BB962C8B-B14F-4D97-AF65-F5344CB8AC3E}">
        <p14:creationId xmlns:p14="http://schemas.microsoft.com/office/powerpoint/2010/main" val="42389149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3000" dirty="0" smtClean="0"/>
              <a:t>References to Jesus’ teaching/preaching</a:t>
            </a:r>
          </a:p>
          <a:p>
            <a:pPr marL="18288" indent="0" algn="just">
              <a:buNone/>
            </a:pPr>
            <a:endParaRPr lang="en-US" sz="3000" dirty="0"/>
          </a:p>
          <a:p>
            <a:pPr marL="18288" indent="0" algn="just">
              <a:buNone/>
            </a:pPr>
            <a:r>
              <a:rPr lang="en-US" sz="3000" dirty="0" smtClean="0"/>
              <a:t>1:15, 22, 37-38</a:t>
            </a:r>
          </a:p>
          <a:p>
            <a:pPr marL="18288" indent="0" algn="just">
              <a:buNone/>
            </a:pPr>
            <a:r>
              <a:rPr lang="en-US" sz="3000" dirty="0" smtClean="0"/>
              <a:t>2:2, 13</a:t>
            </a:r>
          </a:p>
          <a:p>
            <a:pPr marL="18288" indent="0" algn="just">
              <a:buNone/>
            </a:pPr>
            <a:r>
              <a:rPr lang="en-US" sz="3000" dirty="0" smtClean="0"/>
              <a:t>3:1, 3:14</a:t>
            </a:r>
          </a:p>
        </p:txBody>
      </p:sp>
    </p:spTree>
    <p:extLst>
      <p:ext uri="{BB962C8B-B14F-4D97-AF65-F5344CB8AC3E}">
        <p14:creationId xmlns:p14="http://schemas.microsoft.com/office/powerpoint/2010/main" val="5811205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239" y="410827"/>
            <a:ext cx="8105174" cy="5919636"/>
          </a:xfrm>
        </p:spPr>
        <p:txBody>
          <a:bodyPr>
            <a:noAutofit/>
          </a:bodyPr>
          <a:lstStyle/>
          <a:p>
            <a:pPr marL="18288" indent="0" algn="just">
              <a:buNone/>
            </a:pPr>
            <a:r>
              <a:rPr lang="en-US" sz="2800" dirty="0"/>
              <a:t>And he appointed twelve (whom he also named apostles) so that they might be with him and he might </a:t>
            </a:r>
            <a:r>
              <a:rPr lang="en-US" sz="2800" dirty="0">
                <a:solidFill>
                  <a:srgbClr val="FFFF00"/>
                </a:solidFill>
              </a:rPr>
              <a:t>send them out to preach </a:t>
            </a:r>
            <a:endParaRPr lang="en-US" sz="2800" dirty="0" smtClean="0">
              <a:solidFill>
                <a:srgbClr val="FFFF00"/>
              </a:solidFill>
            </a:endParaRPr>
          </a:p>
          <a:p>
            <a:pPr marL="18288" indent="0" algn="r">
              <a:buNone/>
            </a:pPr>
            <a:r>
              <a:rPr lang="en-US" sz="2800" dirty="0" smtClean="0"/>
              <a:t>(3:14)</a:t>
            </a:r>
            <a:endParaRPr lang="en-US" sz="2800" dirty="0"/>
          </a:p>
        </p:txBody>
      </p:sp>
    </p:spTree>
    <p:extLst>
      <p:ext uri="{BB962C8B-B14F-4D97-AF65-F5344CB8AC3E}">
        <p14:creationId xmlns:p14="http://schemas.microsoft.com/office/powerpoint/2010/main" val="346656753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672</TotalTime>
  <Words>3367</Words>
  <Application>Microsoft Macintosh PowerPoint</Application>
  <PresentationFormat>On-screen Show (4:3)</PresentationFormat>
  <Paragraphs>265</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Pasiliao</dc:creator>
  <cp:lastModifiedBy>Marie Pasiliao</cp:lastModifiedBy>
  <cp:revision>49</cp:revision>
  <dcterms:created xsi:type="dcterms:W3CDTF">2017-02-11T23:38:50Z</dcterms:created>
  <dcterms:modified xsi:type="dcterms:W3CDTF">2017-02-12T16:24:01Z</dcterms:modified>
</cp:coreProperties>
</file>