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9" r:id="rId2"/>
    <p:sldId id="257" r:id="rId3"/>
    <p:sldId id="301" r:id="rId4"/>
    <p:sldId id="261" r:id="rId5"/>
    <p:sldId id="262" r:id="rId6"/>
    <p:sldId id="259" r:id="rId7"/>
    <p:sldId id="260" r:id="rId8"/>
    <p:sldId id="264" r:id="rId9"/>
    <p:sldId id="265" r:id="rId10"/>
    <p:sldId id="266" r:id="rId11"/>
    <p:sldId id="267" r:id="rId12"/>
    <p:sldId id="268" r:id="rId13"/>
    <p:sldId id="305" r:id="rId14"/>
    <p:sldId id="304" r:id="rId15"/>
    <p:sldId id="292" r:id="rId16"/>
    <p:sldId id="302" r:id="rId17"/>
    <p:sldId id="306" r:id="rId18"/>
    <p:sldId id="281" r:id="rId19"/>
    <p:sldId id="283" r:id="rId20"/>
    <p:sldId id="284" r:id="rId21"/>
    <p:sldId id="307" r:id="rId22"/>
    <p:sldId id="285" r:id="rId23"/>
    <p:sldId id="286" r:id="rId24"/>
    <p:sldId id="287" r:id="rId25"/>
    <p:sldId id="288" r:id="rId26"/>
    <p:sldId id="308" r:id="rId27"/>
    <p:sldId id="299" r:id="rId28"/>
    <p:sldId id="289" r:id="rId29"/>
    <p:sldId id="293" r:id="rId30"/>
    <p:sldId id="300" r:id="rId31"/>
    <p:sldId id="309" r:id="rId32"/>
    <p:sldId id="29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5" d="100"/>
          <a:sy n="65" d="100"/>
        </p:scale>
        <p:origin x="-202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6BFECD78-3C8E-49F2-8FAB-59489D168ABB}" type="datetimeFigureOut">
              <a:rPr lang="en-US" smtClean="0"/>
              <a:t>9/16/17</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0FB56013-B943-42BA-886F-6F9D4EB85E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BFECD78-3C8E-49F2-8FAB-59489D168ABB}" type="datetimeFigureOut">
              <a:rPr lang="en-US" smtClean="0"/>
              <a:t>9/16/17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9/16/17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9/16/17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9/16/17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6BFECD78-3C8E-49F2-8FAB-59489D168ABB}" type="datetimeFigureOut">
              <a:rPr lang="en-US" smtClean="0"/>
              <a:t>9/16/17</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0FB56013-B943-42BA-886F-6F9D4EB85E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BFECD78-3C8E-49F2-8FAB-59489D168ABB}" type="datetimeFigureOut">
              <a:rPr lang="en-US" smtClean="0"/>
              <a:t>9/16/17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BFECD78-3C8E-49F2-8FAB-59489D168ABB}" type="datetimeFigureOut">
              <a:rPr lang="en-US" smtClean="0"/>
              <a:t>9/16/17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6BFECD78-3C8E-49F2-8FAB-59489D168ABB}" type="datetimeFigureOut">
              <a:rPr lang="en-US" smtClean="0"/>
              <a:t>9/16/17</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0FB56013-B943-42BA-886F-6F9D4EB85E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0154" y="381992"/>
            <a:ext cx="6707110" cy="4127126"/>
          </a:xfrm>
        </p:spPr>
        <p:txBody>
          <a:bodyPr>
            <a:normAutofit/>
          </a:bodyPr>
          <a:lstStyle/>
          <a:p>
            <a:pPr algn="l"/>
            <a:r>
              <a:rPr lang="en-US" sz="8000" b="1" i="1" dirty="0" smtClean="0">
                <a:solidFill>
                  <a:schemeClr val="accent6">
                    <a:lumMod val="50000"/>
                  </a:schemeClr>
                </a:solidFill>
                <a:effectLst>
                  <a:glow>
                    <a:schemeClr val="bg1"/>
                  </a:glow>
                </a:effectLst>
                <a:cs typeface="Courier New"/>
              </a:rPr>
              <a:t>Sexual</a:t>
            </a:r>
            <a:r>
              <a:rPr lang="en-US" sz="8000" i="1" dirty="0" smtClean="0">
                <a:effectLst>
                  <a:glow rad="736600">
                    <a:schemeClr val="bg1">
                      <a:alpha val="33000"/>
                    </a:schemeClr>
                  </a:glow>
                </a:effectLst>
                <a:cs typeface="Courier New"/>
              </a:rPr>
              <a:t> </a:t>
            </a:r>
            <a:br>
              <a:rPr lang="en-US" sz="8000" i="1" dirty="0" smtClean="0">
                <a:effectLst>
                  <a:glow rad="736600">
                    <a:schemeClr val="bg1">
                      <a:alpha val="33000"/>
                    </a:schemeClr>
                  </a:glow>
                </a:effectLst>
                <a:cs typeface="Courier New"/>
              </a:rPr>
            </a:br>
            <a:r>
              <a:rPr lang="en-US" sz="8000" i="1" dirty="0" smtClean="0">
                <a:solidFill>
                  <a:schemeClr val="tx2">
                    <a:lumMod val="75000"/>
                  </a:schemeClr>
                </a:solidFill>
                <a:effectLst>
                  <a:glow rad="736600">
                    <a:schemeClr val="bg1">
                      <a:alpha val="33000"/>
                    </a:schemeClr>
                  </a:glow>
                </a:effectLst>
                <a:cs typeface="Courier New"/>
              </a:rPr>
              <a:t>			</a:t>
            </a:r>
            <a:r>
              <a:rPr lang="en-US" sz="8000" dirty="0" smtClean="0">
                <a:solidFill>
                  <a:schemeClr val="tx2">
                    <a:lumMod val="75000"/>
                  </a:schemeClr>
                </a:solidFill>
                <a:effectLst>
                  <a:glow rad="736600">
                    <a:schemeClr val="bg1"/>
                  </a:glow>
                </a:effectLst>
                <a:cs typeface="Courier New"/>
              </a:rPr>
              <a:t>Purity</a:t>
            </a:r>
            <a:endParaRPr lang="en-US" sz="8000" dirty="0">
              <a:solidFill>
                <a:schemeClr val="tx2">
                  <a:lumMod val="75000"/>
                </a:schemeClr>
              </a:solidFill>
              <a:effectLst>
                <a:glow rad="736600">
                  <a:schemeClr val="bg1"/>
                </a:glow>
              </a:effectLst>
              <a:cs typeface="Courier New"/>
            </a:endParaRPr>
          </a:p>
        </p:txBody>
      </p:sp>
      <p:sp>
        <p:nvSpPr>
          <p:cNvPr id="3" name="Subtitle 2"/>
          <p:cNvSpPr>
            <a:spLocks noGrp="1"/>
          </p:cNvSpPr>
          <p:nvPr>
            <p:ph type="subTitle" idx="1"/>
          </p:nvPr>
        </p:nvSpPr>
        <p:spPr>
          <a:xfrm>
            <a:off x="5009093" y="5861078"/>
            <a:ext cx="3808171" cy="606153"/>
          </a:xfrm>
        </p:spPr>
        <p:txBody>
          <a:bodyPr>
            <a:normAutofit/>
          </a:bodyPr>
          <a:lstStyle/>
          <a:p>
            <a:r>
              <a:rPr lang="en-US" sz="2800" dirty="0" smtClean="0">
                <a:latin typeface="+mj-lt"/>
                <a:cs typeface="Apple Symbols"/>
              </a:rPr>
              <a:t>1 Corinthians 6:9-20</a:t>
            </a:r>
            <a:endParaRPr lang="en-US" sz="2800" dirty="0">
              <a:latin typeface="+mj-lt"/>
              <a:cs typeface="Apple Symbols"/>
            </a:endParaRPr>
          </a:p>
        </p:txBody>
      </p:sp>
    </p:spTree>
    <p:extLst>
      <p:ext uri="{BB962C8B-B14F-4D97-AF65-F5344CB8AC3E}">
        <p14:creationId xmlns:p14="http://schemas.microsoft.com/office/powerpoint/2010/main" val="18984860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endParaRPr lang="en-US" sz="3200" dirty="0">
              <a:cs typeface="Arial"/>
            </a:endParaRPr>
          </a:p>
          <a:p>
            <a:pPr marL="0" indent="0" algn="just">
              <a:buNone/>
            </a:pPr>
            <a:r>
              <a:rPr lang="en-US" sz="3200" dirty="0" smtClean="0">
                <a:cs typeface="Arial"/>
              </a:rPr>
              <a:t>You </a:t>
            </a:r>
            <a:r>
              <a:rPr lang="en-US" sz="3200" dirty="0">
                <a:cs typeface="Arial"/>
              </a:rPr>
              <a:t>have heard that it was said, ‘You shall not commit adultery.</a:t>
            </a:r>
            <a:r>
              <a:rPr lang="en-US" sz="3200" dirty="0" smtClean="0">
                <a:cs typeface="Arial"/>
              </a:rPr>
              <a:t>’ </a:t>
            </a:r>
            <a:r>
              <a:rPr lang="en-US" sz="3200" dirty="0">
                <a:cs typeface="Arial"/>
              </a:rPr>
              <a:t>But I say to you that everyone who looks at a woman with lustful intent has already committed adultery with her in his heart. </a:t>
            </a:r>
            <a:endParaRPr lang="en-US" sz="3200" dirty="0" smtClean="0">
              <a:cs typeface="Arial"/>
            </a:endParaRPr>
          </a:p>
          <a:p>
            <a:pPr marL="0" indent="0" algn="just">
              <a:buNone/>
            </a:pPr>
            <a:endParaRPr lang="en-US" sz="3200" dirty="0">
              <a:cs typeface="Arial"/>
            </a:endParaRPr>
          </a:p>
          <a:p>
            <a:pPr marL="0" indent="0" algn="r">
              <a:buNone/>
            </a:pPr>
            <a:r>
              <a:rPr lang="en-US" sz="3200" dirty="0">
                <a:cs typeface="Arial"/>
              </a:rPr>
              <a:t>Matthew 5:27-28</a:t>
            </a:r>
          </a:p>
          <a:p>
            <a:pPr marL="0" indent="0" algn="just">
              <a:buNone/>
            </a:pPr>
            <a:endParaRPr lang="en-US" sz="3200" dirty="0">
              <a:cs typeface="Arial"/>
            </a:endParaRPr>
          </a:p>
        </p:txBody>
      </p:sp>
    </p:spTree>
    <p:extLst>
      <p:ext uri="{BB962C8B-B14F-4D97-AF65-F5344CB8AC3E}">
        <p14:creationId xmlns:p14="http://schemas.microsoft.com/office/powerpoint/2010/main" val="37661706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55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endParaRPr lang="en-US" sz="3200" dirty="0" smtClean="0">
              <a:cs typeface="Arial"/>
            </a:endParaRPr>
          </a:p>
          <a:p>
            <a:pPr marL="0" indent="0" algn="just">
              <a:buNone/>
            </a:pPr>
            <a:endParaRPr lang="en-US" sz="3200" dirty="0">
              <a:cs typeface="Arial"/>
            </a:endParaRPr>
          </a:p>
          <a:p>
            <a:pPr marL="0" indent="0" algn="just">
              <a:buNone/>
            </a:pPr>
            <a:r>
              <a:rPr lang="en-US" sz="3200" dirty="0" smtClean="0">
                <a:cs typeface="Arial"/>
              </a:rPr>
              <a:t>Sexual sin is</a:t>
            </a:r>
            <a:r>
              <a:rPr lang="mr-IN" sz="3200" dirty="0" smtClean="0">
                <a:cs typeface="Arial"/>
              </a:rPr>
              <a:t>…</a:t>
            </a:r>
            <a:r>
              <a:rPr lang="en-US" sz="3200" dirty="0" smtClean="0">
                <a:cs typeface="Arial"/>
              </a:rPr>
              <a:t>.</a:t>
            </a:r>
          </a:p>
          <a:p>
            <a:pPr marL="0" indent="0" algn="just">
              <a:buNone/>
            </a:pPr>
            <a:r>
              <a:rPr lang="en-US" sz="3200" dirty="0" smtClean="0">
                <a:cs typeface="Arial"/>
              </a:rPr>
              <a:t>any sexually stimulating activity</a:t>
            </a:r>
            <a:r>
              <a:rPr lang="en-US" sz="3200" dirty="0">
                <a:cs typeface="Arial"/>
              </a:rPr>
              <a:t>, as well as, any </a:t>
            </a:r>
            <a:r>
              <a:rPr lang="en-US" sz="3200" b="1" dirty="0">
                <a:cs typeface="Arial"/>
              </a:rPr>
              <a:t>passive</a:t>
            </a:r>
            <a:r>
              <a:rPr lang="en-US" sz="3200" dirty="0">
                <a:cs typeface="Arial"/>
              </a:rPr>
              <a:t> entertainment of, or </a:t>
            </a:r>
            <a:r>
              <a:rPr lang="en-US" sz="3200" b="1" dirty="0">
                <a:cs typeface="Arial"/>
              </a:rPr>
              <a:t>active</a:t>
            </a:r>
            <a:r>
              <a:rPr lang="en-US" sz="3200" dirty="0">
                <a:cs typeface="Arial"/>
              </a:rPr>
              <a:t> pursuit of, sexually stimulating thoughts or </a:t>
            </a:r>
            <a:r>
              <a:rPr lang="en-US" sz="3200" dirty="0" smtClean="0">
                <a:cs typeface="Arial"/>
              </a:rPr>
              <a:t>feelings</a:t>
            </a:r>
          </a:p>
          <a:p>
            <a:pPr marL="0" indent="0" algn="just">
              <a:buNone/>
            </a:pPr>
            <a:r>
              <a:rPr lang="en-US" sz="3200" dirty="0" smtClean="0">
                <a:cs typeface="Arial"/>
              </a:rPr>
              <a:t>that are not between </a:t>
            </a:r>
            <a:r>
              <a:rPr lang="en-US" sz="3200" b="1" dirty="0" smtClean="0">
                <a:cs typeface="Arial"/>
              </a:rPr>
              <a:t>a</a:t>
            </a:r>
            <a:r>
              <a:rPr lang="en-US" sz="3200" dirty="0" smtClean="0">
                <a:cs typeface="Arial"/>
              </a:rPr>
              <a:t> </a:t>
            </a:r>
            <a:r>
              <a:rPr lang="en-US" sz="3200" b="1" dirty="0" smtClean="0">
                <a:cs typeface="Arial"/>
              </a:rPr>
              <a:t>married man and woman</a:t>
            </a:r>
            <a:r>
              <a:rPr lang="en-US" sz="3200" dirty="0" smtClean="0">
                <a:cs typeface="Arial"/>
              </a:rPr>
              <a:t>.</a:t>
            </a:r>
          </a:p>
        </p:txBody>
      </p:sp>
    </p:spTree>
    <p:extLst>
      <p:ext uri="{BB962C8B-B14F-4D97-AF65-F5344CB8AC3E}">
        <p14:creationId xmlns:p14="http://schemas.microsoft.com/office/powerpoint/2010/main" val="19547841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12462"/>
            <a:ext cx="8229600" cy="4113701"/>
          </a:xfrm>
        </p:spPr>
        <p:txBody>
          <a:bodyPr>
            <a:normAutofit/>
          </a:bodyPr>
          <a:lstStyle/>
          <a:p>
            <a:pPr marL="0" indent="0" algn="ctr">
              <a:buNone/>
            </a:pPr>
            <a:r>
              <a:rPr lang="en-US" sz="6000" b="1" dirty="0" smtClean="0">
                <a:latin typeface="+mj-lt"/>
                <a:cs typeface="Arial"/>
              </a:rPr>
              <a:t>Why does it matter?</a:t>
            </a:r>
            <a:endParaRPr lang="en-US" sz="6000" b="1" dirty="0">
              <a:latin typeface="+mj-lt"/>
              <a:cs typeface="Arial"/>
            </a:endParaRPr>
          </a:p>
        </p:txBody>
      </p:sp>
    </p:spTree>
    <p:extLst>
      <p:ext uri="{BB962C8B-B14F-4D97-AF65-F5344CB8AC3E}">
        <p14:creationId xmlns:p14="http://schemas.microsoft.com/office/powerpoint/2010/main" val="26012875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514350" indent="-514350" algn="just">
              <a:buAutoNum type="arabicPeriod"/>
            </a:pPr>
            <a:r>
              <a:rPr lang="en-US" sz="3200" dirty="0" smtClean="0">
                <a:cs typeface="Arial"/>
              </a:rPr>
              <a:t>“The body for the Lord” (v. 13)</a:t>
            </a:r>
          </a:p>
        </p:txBody>
      </p:sp>
    </p:spTree>
    <p:extLst>
      <p:ext uri="{BB962C8B-B14F-4D97-AF65-F5344CB8AC3E}">
        <p14:creationId xmlns:p14="http://schemas.microsoft.com/office/powerpoint/2010/main" val="41166620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514350" indent="-514350" algn="just">
              <a:buAutoNum type="arabicPeriod"/>
            </a:pPr>
            <a:r>
              <a:rPr lang="en-US" sz="3200" dirty="0" smtClean="0">
                <a:cs typeface="Arial"/>
              </a:rPr>
              <a:t>“The body for the Lord” (v. 13)</a:t>
            </a:r>
          </a:p>
          <a:p>
            <a:pPr marL="514350" indent="-514350" algn="just">
              <a:buAutoNum type="arabicPeriod"/>
            </a:pPr>
            <a:r>
              <a:rPr lang="en-US" sz="3200" dirty="0" smtClean="0">
                <a:cs typeface="Arial"/>
              </a:rPr>
              <a:t>Sexual sin is UNIQUE (v. 18)</a:t>
            </a:r>
          </a:p>
        </p:txBody>
      </p:sp>
    </p:spTree>
    <p:extLst>
      <p:ext uri="{BB962C8B-B14F-4D97-AF65-F5344CB8AC3E}">
        <p14:creationId xmlns:p14="http://schemas.microsoft.com/office/powerpoint/2010/main" val="23478118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514350" indent="-514350" algn="just">
              <a:buAutoNum type="arabicPeriod"/>
            </a:pPr>
            <a:r>
              <a:rPr lang="en-US" sz="3200" dirty="0" smtClean="0">
                <a:cs typeface="Arial"/>
              </a:rPr>
              <a:t>“The body for the Lord” (v. 13)</a:t>
            </a:r>
          </a:p>
          <a:p>
            <a:pPr marL="514350" indent="-514350" algn="just">
              <a:buAutoNum type="arabicPeriod"/>
            </a:pPr>
            <a:r>
              <a:rPr lang="en-US" sz="3200" dirty="0" smtClean="0">
                <a:cs typeface="Arial"/>
              </a:rPr>
              <a:t>Sexual sin is UNIQUE (v. 18)</a:t>
            </a:r>
          </a:p>
          <a:p>
            <a:pPr marL="514350" indent="-514350" algn="just">
              <a:buAutoNum type="arabicPeriod"/>
            </a:pPr>
            <a:r>
              <a:rPr lang="en-US" sz="3200" dirty="0" smtClean="0">
                <a:cs typeface="Arial"/>
              </a:rPr>
              <a:t>“The unrighteous will not inherit the Kingdom of God” (v. 9)</a:t>
            </a:r>
            <a:endParaRPr lang="en-US" sz="3200" dirty="0">
              <a:cs typeface="Arial"/>
            </a:endParaRPr>
          </a:p>
        </p:txBody>
      </p:sp>
    </p:spTree>
    <p:extLst>
      <p:ext uri="{BB962C8B-B14F-4D97-AF65-F5344CB8AC3E}">
        <p14:creationId xmlns:p14="http://schemas.microsoft.com/office/powerpoint/2010/main" val="26041817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fontScale="92500" lnSpcReduction="10000"/>
          </a:bodyPr>
          <a:lstStyle/>
          <a:p>
            <a:pPr marL="0" indent="0" algn="just">
              <a:buNone/>
            </a:pPr>
            <a:r>
              <a:rPr lang="en-US" sz="3200" dirty="0">
                <a:cs typeface="Arial"/>
              </a:rPr>
              <a:t>Now the works of the flesh are evident: sexual immorality, impurity, sensuality</a:t>
            </a:r>
            <a:r>
              <a:rPr lang="en-US" sz="3200" dirty="0" smtClean="0">
                <a:cs typeface="Arial"/>
              </a:rPr>
              <a:t>, idolatry</a:t>
            </a:r>
            <a:r>
              <a:rPr lang="mr-IN" sz="3200" dirty="0" smtClean="0">
                <a:cs typeface="Arial"/>
              </a:rPr>
              <a:t>…</a:t>
            </a:r>
            <a:r>
              <a:rPr lang="en-US" sz="3200" dirty="0" smtClean="0">
                <a:cs typeface="Arial"/>
              </a:rPr>
              <a:t>.I </a:t>
            </a:r>
            <a:r>
              <a:rPr lang="en-US" sz="3200" dirty="0">
                <a:cs typeface="Arial"/>
              </a:rPr>
              <a:t>warn you, as I warned you before, </a:t>
            </a:r>
            <a:r>
              <a:rPr lang="en-US" sz="3200" b="1" dirty="0">
                <a:cs typeface="Arial"/>
              </a:rPr>
              <a:t>that those who </a:t>
            </a:r>
            <a:r>
              <a:rPr lang="en-US" sz="3200" b="1" dirty="0" smtClean="0">
                <a:cs typeface="Arial"/>
              </a:rPr>
              <a:t>practice such </a:t>
            </a:r>
            <a:r>
              <a:rPr lang="en-US" sz="3200" b="1" dirty="0">
                <a:cs typeface="Arial"/>
              </a:rPr>
              <a:t>things will not inherit the kingdom of God</a:t>
            </a:r>
            <a:r>
              <a:rPr lang="en-US" sz="3200" b="1" dirty="0" smtClean="0">
                <a:cs typeface="Arial"/>
              </a:rPr>
              <a:t>.</a:t>
            </a:r>
          </a:p>
          <a:p>
            <a:pPr marL="0" indent="0" algn="r">
              <a:buNone/>
            </a:pPr>
            <a:r>
              <a:rPr lang="en-US" sz="3200" dirty="0" smtClean="0">
                <a:cs typeface="Arial"/>
              </a:rPr>
              <a:t>Galatians 5:19-21</a:t>
            </a:r>
          </a:p>
          <a:p>
            <a:pPr marL="0" indent="0" algn="just">
              <a:buNone/>
            </a:pPr>
            <a:r>
              <a:rPr lang="en-US" sz="3200" dirty="0">
                <a:cs typeface="Arial"/>
              </a:rPr>
              <a:t>For you may be sure of this, that everyone who is sexually immoral or impure, or who is covetous (that is, an idolater), </a:t>
            </a:r>
            <a:r>
              <a:rPr lang="en-US" sz="3200" b="1" dirty="0">
                <a:cs typeface="Arial"/>
              </a:rPr>
              <a:t>has no inheritance in the kingdom of Christ and God</a:t>
            </a:r>
            <a:r>
              <a:rPr lang="en-US" sz="3200" dirty="0" smtClean="0">
                <a:cs typeface="Arial"/>
              </a:rPr>
              <a:t>. </a:t>
            </a:r>
            <a:r>
              <a:rPr lang="en-US" sz="3200" b="1" dirty="0">
                <a:solidFill>
                  <a:srgbClr val="0000FF"/>
                </a:solidFill>
                <a:cs typeface="Arial"/>
              </a:rPr>
              <a:t>Let no one deceive you with empty </a:t>
            </a:r>
            <a:r>
              <a:rPr lang="en-US" sz="3200" b="1" dirty="0" smtClean="0">
                <a:solidFill>
                  <a:srgbClr val="0000FF"/>
                </a:solidFill>
                <a:cs typeface="Arial"/>
              </a:rPr>
              <a:t>words</a:t>
            </a:r>
          </a:p>
          <a:p>
            <a:pPr marL="0" indent="0" algn="r">
              <a:buNone/>
            </a:pPr>
            <a:r>
              <a:rPr lang="en-US" sz="3200" dirty="0" smtClean="0">
                <a:cs typeface="Arial"/>
              </a:rPr>
              <a:t>Ephesians 5:5-6</a:t>
            </a:r>
            <a:endParaRPr lang="en-US" sz="3200" dirty="0">
              <a:cs typeface="Arial"/>
            </a:endParaRPr>
          </a:p>
        </p:txBody>
      </p:sp>
    </p:spTree>
    <p:extLst>
      <p:ext uri="{BB962C8B-B14F-4D97-AF65-F5344CB8AC3E}">
        <p14:creationId xmlns:p14="http://schemas.microsoft.com/office/powerpoint/2010/main" val="1452790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r>
              <a:rPr lang="en-US" sz="3200" dirty="0" smtClean="0">
                <a:cs typeface="Arial"/>
              </a:rPr>
              <a:t>If </a:t>
            </a:r>
            <a:r>
              <a:rPr lang="en-US" sz="3200" dirty="0">
                <a:cs typeface="Arial"/>
              </a:rPr>
              <a:t>your right eye causes you to sin, tear it out and throw it away. For it is better that you lose one of your members than that your whole body be </a:t>
            </a:r>
            <a:r>
              <a:rPr lang="en-US" sz="3200" b="1" dirty="0">
                <a:solidFill>
                  <a:srgbClr val="0000FF"/>
                </a:solidFill>
                <a:cs typeface="Arial"/>
              </a:rPr>
              <a:t>thrown into </a:t>
            </a:r>
            <a:r>
              <a:rPr lang="en-US" sz="3200" b="1" dirty="0" smtClean="0">
                <a:solidFill>
                  <a:srgbClr val="0000FF"/>
                </a:solidFill>
                <a:cs typeface="Arial"/>
              </a:rPr>
              <a:t>hell</a:t>
            </a:r>
            <a:r>
              <a:rPr lang="en-US" sz="3200" dirty="0" smtClean="0">
                <a:cs typeface="Arial"/>
              </a:rPr>
              <a:t>. And </a:t>
            </a:r>
            <a:r>
              <a:rPr lang="en-US" sz="3200" dirty="0">
                <a:cs typeface="Arial"/>
              </a:rPr>
              <a:t>if your right hand causes you to sin, cut it off and throw it away. For it is better that you lose one of your members than that your whole body </a:t>
            </a:r>
            <a:r>
              <a:rPr lang="en-US" sz="3200" b="1" dirty="0">
                <a:solidFill>
                  <a:srgbClr val="0000FF"/>
                </a:solidFill>
                <a:cs typeface="Arial"/>
              </a:rPr>
              <a:t>go into hell</a:t>
            </a:r>
            <a:r>
              <a:rPr lang="en-US" sz="3200" dirty="0" smtClean="0">
                <a:cs typeface="Arial"/>
              </a:rPr>
              <a:t>.</a:t>
            </a:r>
          </a:p>
          <a:p>
            <a:pPr marL="0" indent="0" algn="just">
              <a:buNone/>
            </a:pPr>
            <a:endParaRPr lang="en-US" sz="3200" dirty="0">
              <a:cs typeface="Arial"/>
            </a:endParaRPr>
          </a:p>
          <a:p>
            <a:pPr marL="0" indent="0" algn="r">
              <a:buNone/>
            </a:pPr>
            <a:r>
              <a:rPr lang="en-US" sz="3200" dirty="0" smtClean="0">
                <a:cs typeface="Arial"/>
              </a:rPr>
              <a:t>Matthew 5:29-30</a:t>
            </a:r>
            <a:endParaRPr lang="en-US" sz="3200" dirty="0">
              <a:cs typeface="Arial"/>
            </a:endParaRPr>
          </a:p>
        </p:txBody>
      </p:sp>
    </p:spTree>
    <p:extLst>
      <p:ext uri="{BB962C8B-B14F-4D97-AF65-F5344CB8AC3E}">
        <p14:creationId xmlns:p14="http://schemas.microsoft.com/office/powerpoint/2010/main" val="28820585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r>
              <a:rPr lang="en-US" sz="3200" dirty="0" smtClean="0">
                <a:cs typeface="Arial"/>
              </a:rPr>
              <a:t>No </a:t>
            </a:r>
            <a:r>
              <a:rPr lang="en-US" sz="3200" dirty="0">
                <a:cs typeface="Arial"/>
              </a:rPr>
              <a:t>one who abides in him </a:t>
            </a:r>
            <a:r>
              <a:rPr lang="en-US" sz="3200" dirty="0" smtClean="0">
                <a:cs typeface="Arial"/>
              </a:rPr>
              <a:t>keeps on sinning</a:t>
            </a:r>
            <a:r>
              <a:rPr lang="en-US" sz="3200" dirty="0">
                <a:cs typeface="Arial"/>
              </a:rPr>
              <a:t>; no one who keeps on sinning has either seen him or known him</a:t>
            </a:r>
            <a:r>
              <a:rPr lang="en-US" sz="3200" dirty="0" smtClean="0">
                <a:cs typeface="Arial"/>
              </a:rPr>
              <a:t>. </a:t>
            </a:r>
            <a:r>
              <a:rPr lang="en-US" sz="3200" dirty="0">
                <a:cs typeface="Arial"/>
              </a:rPr>
              <a:t>Little children, </a:t>
            </a:r>
            <a:r>
              <a:rPr lang="en-US" sz="3200" b="1" dirty="0">
                <a:solidFill>
                  <a:srgbClr val="3366FF"/>
                </a:solidFill>
                <a:cs typeface="Arial"/>
              </a:rPr>
              <a:t>let no one deceive you. </a:t>
            </a:r>
            <a:endParaRPr lang="en-US" sz="3200" b="1" dirty="0" smtClean="0">
              <a:solidFill>
                <a:srgbClr val="3366FF"/>
              </a:solidFill>
              <a:cs typeface="Arial"/>
            </a:endParaRPr>
          </a:p>
          <a:p>
            <a:pPr marL="0" indent="0" algn="just">
              <a:buNone/>
            </a:pPr>
            <a:endParaRPr lang="en-US" sz="3200" dirty="0">
              <a:cs typeface="Arial"/>
            </a:endParaRPr>
          </a:p>
          <a:p>
            <a:pPr marL="0" indent="0" algn="r">
              <a:buNone/>
            </a:pPr>
            <a:r>
              <a:rPr lang="en-US" sz="3200" dirty="0" smtClean="0">
                <a:cs typeface="Arial"/>
              </a:rPr>
              <a:t>1 John 3:6-7</a:t>
            </a:r>
            <a:endParaRPr lang="en-US" sz="3200" dirty="0">
              <a:cs typeface="Arial"/>
            </a:endParaRPr>
          </a:p>
        </p:txBody>
      </p:sp>
    </p:spTree>
    <p:extLst>
      <p:ext uri="{BB962C8B-B14F-4D97-AF65-F5344CB8AC3E}">
        <p14:creationId xmlns:p14="http://schemas.microsoft.com/office/powerpoint/2010/main" val="2693455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lnSpcReduction="10000"/>
          </a:bodyPr>
          <a:lstStyle/>
          <a:p>
            <a:pPr marL="0" indent="0" algn="just">
              <a:buNone/>
            </a:pPr>
            <a:r>
              <a:rPr lang="en-US" sz="3200" dirty="0" smtClean="0">
                <a:cs typeface="Arial"/>
              </a:rPr>
              <a:t>If </a:t>
            </a:r>
            <a:r>
              <a:rPr lang="en-US" sz="3200" dirty="0">
                <a:cs typeface="Arial"/>
              </a:rPr>
              <a:t>we </a:t>
            </a:r>
            <a:r>
              <a:rPr lang="en-US" sz="3200" b="1" dirty="0">
                <a:solidFill>
                  <a:srgbClr val="0000FF"/>
                </a:solidFill>
                <a:cs typeface="Arial"/>
              </a:rPr>
              <a:t>go on sinning deliberately</a:t>
            </a:r>
            <a:r>
              <a:rPr lang="en-US" sz="3200" dirty="0">
                <a:cs typeface="Arial"/>
              </a:rPr>
              <a:t> after receiving the knowledge of the truth, there no longer remains a sacrifice for sins</a:t>
            </a:r>
            <a:r>
              <a:rPr lang="en-US" sz="3200" dirty="0" smtClean="0">
                <a:cs typeface="Arial"/>
              </a:rPr>
              <a:t>, but </a:t>
            </a:r>
            <a:r>
              <a:rPr lang="en-US" sz="3200" b="1" dirty="0">
                <a:solidFill>
                  <a:srgbClr val="0000FF"/>
                </a:solidFill>
                <a:cs typeface="Arial"/>
              </a:rPr>
              <a:t>a fearful expectation of judgment</a:t>
            </a:r>
            <a:r>
              <a:rPr lang="en-US" sz="3200" dirty="0">
                <a:cs typeface="Arial"/>
              </a:rPr>
              <a:t>, and a fury of fire that will consume the </a:t>
            </a:r>
            <a:r>
              <a:rPr lang="en-US" sz="3200" dirty="0" smtClean="0">
                <a:cs typeface="Arial"/>
              </a:rPr>
              <a:t>adversaries</a:t>
            </a:r>
            <a:r>
              <a:rPr lang="mr-IN" sz="3200" dirty="0" smtClean="0">
                <a:cs typeface="Arial"/>
              </a:rPr>
              <a:t>…</a:t>
            </a:r>
            <a:r>
              <a:rPr lang="en-US" sz="3200" dirty="0" smtClean="0">
                <a:cs typeface="Arial"/>
              </a:rPr>
              <a:t>. [such a one] has </a:t>
            </a:r>
            <a:r>
              <a:rPr lang="en-US" sz="3200" dirty="0">
                <a:cs typeface="Arial"/>
              </a:rPr>
              <a:t>trampled underfoot the Son of God, and has profaned the blood of the covenant by which he was sanctified, and has outraged the Spirit of </a:t>
            </a:r>
            <a:r>
              <a:rPr lang="en-US" sz="3200" dirty="0" smtClean="0">
                <a:cs typeface="Arial"/>
              </a:rPr>
              <a:t>grace</a:t>
            </a:r>
            <a:r>
              <a:rPr lang="en-US" sz="3200" dirty="0">
                <a:cs typeface="Arial"/>
              </a:rPr>
              <a:t>.</a:t>
            </a:r>
            <a:r>
              <a:rPr lang="en-US" sz="3200" dirty="0" smtClean="0">
                <a:cs typeface="Arial"/>
              </a:rPr>
              <a:t> </a:t>
            </a:r>
          </a:p>
          <a:p>
            <a:pPr marL="0" indent="0" algn="just">
              <a:buNone/>
            </a:pPr>
            <a:endParaRPr lang="en-US" sz="3200" dirty="0">
              <a:cs typeface="Arial"/>
            </a:endParaRPr>
          </a:p>
          <a:p>
            <a:pPr marL="0" indent="0" algn="r">
              <a:buNone/>
            </a:pPr>
            <a:r>
              <a:rPr lang="en-US" sz="3200" dirty="0" smtClean="0">
                <a:cs typeface="Arial"/>
              </a:rPr>
              <a:t>Hebrews 10:26-27,29</a:t>
            </a:r>
            <a:endParaRPr lang="en-US" sz="3200" dirty="0">
              <a:cs typeface="Arial"/>
            </a:endParaRPr>
          </a:p>
        </p:txBody>
      </p:sp>
    </p:spTree>
    <p:extLst>
      <p:ext uri="{BB962C8B-B14F-4D97-AF65-F5344CB8AC3E}">
        <p14:creationId xmlns:p14="http://schemas.microsoft.com/office/powerpoint/2010/main" val="2693455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8520"/>
            <a:ext cx="8229600" cy="5647644"/>
          </a:xfrm>
        </p:spPr>
        <p:txBody>
          <a:bodyPr>
            <a:noAutofit/>
          </a:bodyPr>
          <a:lstStyle/>
          <a:p>
            <a:r>
              <a:rPr lang="en-US" sz="2800" dirty="0">
                <a:cs typeface="Arial"/>
              </a:rPr>
              <a:t>2000 </a:t>
            </a:r>
            <a:r>
              <a:rPr lang="en-US" sz="2800" i="1" dirty="0">
                <a:cs typeface="Arial"/>
              </a:rPr>
              <a:t>Leadership Journal</a:t>
            </a:r>
          </a:p>
          <a:p>
            <a:pPr lvl="1"/>
            <a:r>
              <a:rPr lang="en-US" sz="2800" dirty="0">
                <a:cs typeface="Arial"/>
              </a:rPr>
              <a:t>37% Pastors: viewing porn a “current struggle”</a:t>
            </a:r>
          </a:p>
          <a:p>
            <a:pPr lvl="1"/>
            <a:r>
              <a:rPr lang="en-US" sz="2800" dirty="0">
                <a:cs typeface="Arial"/>
              </a:rPr>
              <a:t>75% Pastors said they do not make themselves accountable to anyone for internet use</a:t>
            </a:r>
            <a:r>
              <a:rPr lang="en-US" sz="2800" dirty="0" smtClean="0">
                <a:cs typeface="Arial"/>
              </a:rPr>
              <a:t>.</a:t>
            </a:r>
          </a:p>
          <a:p>
            <a:pPr marL="457200" lvl="1" indent="0">
              <a:buNone/>
            </a:pPr>
            <a:endParaRPr lang="en-US" sz="2800" dirty="0" smtClean="0">
              <a:cs typeface="Arial"/>
            </a:endParaRPr>
          </a:p>
          <a:p>
            <a:r>
              <a:rPr lang="en-US" sz="2800" dirty="0" smtClean="0">
                <a:cs typeface="Arial"/>
              </a:rPr>
              <a:t>2014 </a:t>
            </a:r>
            <a:r>
              <a:rPr lang="en-US" sz="2800" i="1" dirty="0" err="1" smtClean="0">
                <a:cs typeface="Arial"/>
              </a:rPr>
              <a:t>Barna</a:t>
            </a:r>
            <a:r>
              <a:rPr lang="en-US" sz="2800" dirty="0">
                <a:cs typeface="Arial"/>
              </a:rPr>
              <a:t> </a:t>
            </a:r>
            <a:r>
              <a:rPr lang="en-US" sz="2800" dirty="0" smtClean="0">
                <a:cs typeface="Arial"/>
              </a:rPr>
              <a:t>survey </a:t>
            </a:r>
          </a:p>
          <a:p>
            <a:pPr lvl="1"/>
            <a:r>
              <a:rPr lang="en-US" sz="2600" dirty="0" smtClean="0">
                <a:cs typeface="Arial"/>
              </a:rPr>
              <a:t>self-identify as “Christian”</a:t>
            </a:r>
          </a:p>
          <a:p>
            <a:pPr lvl="2"/>
            <a:r>
              <a:rPr lang="en-US" sz="2600" dirty="0" smtClean="0">
                <a:cs typeface="Arial"/>
              </a:rPr>
              <a:t>64% men and 15% women view pornography at least once a month.</a:t>
            </a:r>
          </a:p>
          <a:p>
            <a:pPr lvl="2"/>
            <a:r>
              <a:rPr lang="en-US" sz="2600" dirty="0" smtClean="0">
                <a:cs typeface="Arial"/>
              </a:rPr>
              <a:t>about half as many at least several times per week</a:t>
            </a:r>
          </a:p>
          <a:p>
            <a:pPr lvl="1"/>
            <a:endParaRPr lang="en-US" sz="2800" dirty="0" smtClean="0">
              <a:cs typeface="Arial"/>
            </a:endParaRPr>
          </a:p>
          <a:p>
            <a:pPr marL="457200" lvl="1" indent="0">
              <a:buNone/>
            </a:pPr>
            <a:endParaRPr lang="en-US" sz="2800" dirty="0" smtClean="0">
              <a:cs typeface="Arial"/>
            </a:endParaRPr>
          </a:p>
        </p:txBody>
      </p:sp>
    </p:spTree>
    <p:extLst>
      <p:ext uri="{BB962C8B-B14F-4D97-AF65-F5344CB8AC3E}">
        <p14:creationId xmlns:p14="http://schemas.microsoft.com/office/powerpoint/2010/main" val="12659018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2769"/>
            <a:ext cx="8229600" cy="3703394"/>
          </a:xfrm>
        </p:spPr>
        <p:txBody>
          <a:bodyPr>
            <a:normAutofit/>
          </a:bodyPr>
          <a:lstStyle/>
          <a:p>
            <a:pPr marL="0" indent="0" algn="ctr">
              <a:buNone/>
            </a:pPr>
            <a:r>
              <a:rPr lang="en-US" sz="6000" b="1" dirty="0" smtClean="0">
                <a:cs typeface="Arial"/>
              </a:rPr>
              <a:t>Why am I tempted by it?</a:t>
            </a:r>
            <a:endParaRPr lang="en-US" sz="6000" b="1" dirty="0">
              <a:cs typeface="Arial"/>
            </a:endParaRPr>
          </a:p>
        </p:txBody>
      </p:sp>
    </p:spTree>
    <p:extLst>
      <p:ext uri="{BB962C8B-B14F-4D97-AF65-F5344CB8AC3E}">
        <p14:creationId xmlns:p14="http://schemas.microsoft.com/office/powerpoint/2010/main" val="26934555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924" y="468923"/>
            <a:ext cx="8323384" cy="6017846"/>
          </a:xfrm>
        </p:spPr>
        <p:txBody>
          <a:bodyPr>
            <a:normAutofit/>
          </a:bodyPr>
          <a:lstStyle/>
          <a:p>
            <a:pPr marL="0" indent="0">
              <a:buNone/>
            </a:pPr>
            <a:r>
              <a:rPr lang="en-US" sz="3200" dirty="0" smtClean="0"/>
              <a:t>Corinthian Reasoning (verse 13):</a:t>
            </a:r>
          </a:p>
          <a:p>
            <a:pPr marL="0" indent="0">
              <a:buNone/>
            </a:pPr>
            <a:endParaRPr lang="en-US" sz="3200" dirty="0" smtClean="0"/>
          </a:p>
          <a:p>
            <a:pPr marL="0" indent="0">
              <a:buNone/>
            </a:pPr>
            <a:endParaRPr lang="en-US" sz="3200" dirty="0"/>
          </a:p>
          <a:p>
            <a:pPr marL="0" indent="0" algn="ctr">
              <a:buNone/>
            </a:pPr>
            <a:r>
              <a:rPr lang="en-US" sz="3200" dirty="0" smtClean="0"/>
              <a:t>“Food for the stomach” = Body for Sex</a:t>
            </a:r>
            <a:endParaRPr lang="en-US" sz="3200" dirty="0"/>
          </a:p>
        </p:txBody>
      </p:sp>
    </p:spTree>
    <p:extLst>
      <p:ext uri="{BB962C8B-B14F-4D97-AF65-F5344CB8AC3E}">
        <p14:creationId xmlns:p14="http://schemas.microsoft.com/office/powerpoint/2010/main" val="33146212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r>
              <a:rPr lang="en-US" sz="3200" dirty="0" smtClean="0">
                <a:cs typeface="Arial"/>
              </a:rPr>
              <a:t>If </a:t>
            </a:r>
            <a:r>
              <a:rPr lang="en-US" sz="3200" dirty="0">
                <a:cs typeface="Arial"/>
              </a:rPr>
              <a:t>it had not been for the law, I would not have known sin. For I would not have known what it is to covet if the law had not said, “You shall not covet.</a:t>
            </a:r>
            <a:r>
              <a:rPr lang="en-US" sz="3200" dirty="0" smtClean="0">
                <a:cs typeface="Arial"/>
              </a:rPr>
              <a:t>” But </a:t>
            </a:r>
            <a:r>
              <a:rPr lang="en-US" sz="3200" b="1" dirty="0">
                <a:solidFill>
                  <a:srgbClr val="3366FF"/>
                </a:solidFill>
                <a:cs typeface="Arial"/>
              </a:rPr>
              <a:t>sin</a:t>
            </a:r>
            <a:r>
              <a:rPr lang="en-US" sz="3200" dirty="0">
                <a:cs typeface="Arial"/>
              </a:rPr>
              <a:t>, seizing an opportunity through the commandment, </a:t>
            </a:r>
            <a:r>
              <a:rPr lang="en-US" sz="3200" b="1" dirty="0">
                <a:solidFill>
                  <a:srgbClr val="3366FF"/>
                </a:solidFill>
                <a:cs typeface="Arial"/>
              </a:rPr>
              <a:t>produced in me all kinds of covetousness</a:t>
            </a:r>
            <a:r>
              <a:rPr lang="en-US" sz="3200" b="1" dirty="0" smtClean="0">
                <a:solidFill>
                  <a:srgbClr val="3366FF"/>
                </a:solidFill>
                <a:cs typeface="Arial"/>
              </a:rPr>
              <a:t>.</a:t>
            </a:r>
          </a:p>
          <a:p>
            <a:pPr marL="0" indent="0" algn="just">
              <a:buNone/>
            </a:pPr>
            <a:endParaRPr lang="en-US" sz="3200" dirty="0">
              <a:cs typeface="Arial"/>
            </a:endParaRPr>
          </a:p>
          <a:p>
            <a:pPr marL="0" indent="0" algn="r">
              <a:buNone/>
            </a:pPr>
            <a:r>
              <a:rPr lang="en-US" sz="3200" dirty="0" smtClean="0">
                <a:cs typeface="Arial"/>
              </a:rPr>
              <a:t>Romans 7:7-8</a:t>
            </a:r>
            <a:endParaRPr lang="en-US" sz="3200" dirty="0">
              <a:cs typeface="Arial"/>
            </a:endParaRPr>
          </a:p>
        </p:txBody>
      </p:sp>
    </p:spTree>
    <p:extLst>
      <p:ext uri="{BB962C8B-B14F-4D97-AF65-F5344CB8AC3E}">
        <p14:creationId xmlns:p14="http://schemas.microsoft.com/office/powerpoint/2010/main" val="26934555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r>
              <a:rPr lang="en-US" sz="3200" dirty="0">
                <a:cs typeface="Arial"/>
              </a:rPr>
              <a:t>Now if I do what I do not want, </a:t>
            </a:r>
            <a:r>
              <a:rPr lang="en-US" sz="3200" b="1" dirty="0">
                <a:solidFill>
                  <a:srgbClr val="0000FF"/>
                </a:solidFill>
                <a:cs typeface="Arial"/>
              </a:rPr>
              <a:t>it is no longer I who do it</a:t>
            </a:r>
            <a:r>
              <a:rPr lang="en-US" sz="3200" dirty="0">
                <a:cs typeface="Arial"/>
              </a:rPr>
              <a:t>, but sin that dwells within me</a:t>
            </a:r>
            <a:r>
              <a:rPr lang="en-US" sz="3200" dirty="0" smtClean="0">
                <a:cs typeface="Arial"/>
              </a:rPr>
              <a:t>. So </a:t>
            </a:r>
            <a:r>
              <a:rPr lang="en-US" sz="3200" dirty="0">
                <a:cs typeface="Arial"/>
              </a:rPr>
              <a:t>I find it to be a law that when I want to do right, evil lies close at hand. </a:t>
            </a:r>
            <a:r>
              <a:rPr lang="en-US" sz="3200" dirty="0" smtClean="0">
                <a:cs typeface="Arial"/>
              </a:rPr>
              <a:t>For </a:t>
            </a:r>
            <a:r>
              <a:rPr lang="en-US" sz="3200" dirty="0">
                <a:cs typeface="Arial"/>
              </a:rPr>
              <a:t>I delight in the law of God, in </a:t>
            </a:r>
            <a:r>
              <a:rPr lang="en-US" sz="3200" b="1" dirty="0">
                <a:solidFill>
                  <a:srgbClr val="0000FF"/>
                </a:solidFill>
                <a:cs typeface="Arial"/>
              </a:rPr>
              <a:t>my inner being</a:t>
            </a:r>
            <a:r>
              <a:rPr lang="en-US" sz="3200" dirty="0" smtClean="0">
                <a:cs typeface="Arial"/>
              </a:rPr>
              <a:t>, </a:t>
            </a:r>
            <a:r>
              <a:rPr lang="en-US" sz="3200" dirty="0">
                <a:cs typeface="Arial"/>
              </a:rPr>
              <a:t>but I see </a:t>
            </a:r>
            <a:r>
              <a:rPr lang="en-US" sz="3200" b="1" dirty="0">
                <a:solidFill>
                  <a:srgbClr val="0000FF"/>
                </a:solidFill>
                <a:cs typeface="Arial"/>
              </a:rPr>
              <a:t>in my members </a:t>
            </a:r>
            <a:r>
              <a:rPr lang="en-US" sz="3200" dirty="0">
                <a:cs typeface="Arial"/>
              </a:rPr>
              <a:t>another law waging war against the law of my mind and making me captive to the law of sin that dwells in my members</a:t>
            </a:r>
            <a:r>
              <a:rPr lang="en-US" sz="3200" dirty="0" smtClean="0">
                <a:cs typeface="Arial"/>
              </a:rPr>
              <a:t>.</a:t>
            </a:r>
          </a:p>
          <a:p>
            <a:pPr marL="0" indent="0" algn="just">
              <a:buNone/>
            </a:pPr>
            <a:endParaRPr lang="en-US" sz="3200" dirty="0">
              <a:cs typeface="Arial"/>
            </a:endParaRPr>
          </a:p>
          <a:p>
            <a:pPr marL="0" indent="0" algn="r">
              <a:buNone/>
            </a:pPr>
            <a:r>
              <a:rPr lang="en-US" sz="3200" dirty="0" smtClean="0">
                <a:cs typeface="Arial"/>
              </a:rPr>
              <a:t>Romans 7:20-23 </a:t>
            </a:r>
            <a:endParaRPr lang="en-US" sz="3200" dirty="0">
              <a:cs typeface="Arial"/>
            </a:endParaRPr>
          </a:p>
        </p:txBody>
      </p:sp>
    </p:spTree>
    <p:extLst>
      <p:ext uri="{BB962C8B-B14F-4D97-AF65-F5344CB8AC3E}">
        <p14:creationId xmlns:p14="http://schemas.microsoft.com/office/powerpoint/2010/main" val="26934555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88308"/>
            <a:ext cx="8229600" cy="3937855"/>
          </a:xfrm>
        </p:spPr>
        <p:txBody>
          <a:bodyPr>
            <a:normAutofit/>
          </a:bodyPr>
          <a:lstStyle/>
          <a:p>
            <a:pPr marL="0" indent="0" algn="ctr">
              <a:buNone/>
            </a:pPr>
            <a:r>
              <a:rPr lang="en-US" sz="6000" b="1" dirty="0" smtClean="0">
                <a:cs typeface="Arial"/>
              </a:rPr>
              <a:t>How can I fight it?</a:t>
            </a:r>
            <a:endParaRPr lang="en-US" sz="6000" b="1" dirty="0">
              <a:cs typeface="Arial"/>
            </a:endParaRPr>
          </a:p>
        </p:txBody>
      </p:sp>
    </p:spTree>
    <p:extLst>
      <p:ext uri="{BB962C8B-B14F-4D97-AF65-F5344CB8AC3E}">
        <p14:creationId xmlns:p14="http://schemas.microsoft.com/office/powerpoint/2010/main" val="26934555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514350" indent="-514350" algn="just">
              <a:buAutoNum type="arabicPeriod"/>
            </a:pPr>
            <a:r>
              <a:rPr lang="en-US" sz="3200" dirty="0" smtClean="0">
                <a:cs typeface="Arial"/>
              </a:rPr>
              <a:t>How do you fight lies?</a:t>
            </a:r>
            <a:endParaRPr lang="en-US" sz="3200" dirty="0">
              <a:cs typeface="Arial"/>
            </a:endParaRPr>
          </a:p>
          <a:p>
            <a:pPr marL="0" indent="0" algn="just">
              <a:buNone/>
            </a:pPr>
            <a:r>
              <a:rPr lang="en-US" sz="3200" dirty="0" smtClean="0">
                <a:cs typeface="Arial"/>
              </a:rPr>
              <a:t>	vs. 9, 15, 16, 19</a:t>
            </a:r>
          </a:p>
        </p:txBody>
      </p:sp>
    </p:spTree>
    <p:extLst>
      <p:ext uri="{BB962C8B-B14F-4D97-AF65-F5344CB8AC3E}">
        <p14:creationId xmlns:p14="http://schemas.microsoft.com/office/powerpoint/2010/main" val="26934555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r>
              <a:rPr lang="en-US" sz="3200" dirty="0" smtClean="0">
                <a:cs typeface="Arial"/>
              </a:rPr>
              <a:t>He </a:t>
            </a:r>
            <a:r>
              <a:rPr lang="en-US" sz="3200" dirty="0">
                <a:cs typeface="Arial"/>
              </a:rPr>
              <a:t>has granted to us his precious and very great promises, </a:t>
            </a:r>
            <a:r>
              <a:rPr lang="en-US" sz="3200" b="1" dirty="0">
                <a:solidFill>
                  <a:srgbClr val="0000FF"/>
                </a:solidFill>
                <a:cs typeface="Arial"/>
              </a:rPr>
              <a:t>so that through them </a:t>
            </a:r>
            <a:r>
              <a:rPr lang="en-US" sz="3200" dirty="0">
                <a:cs typeface="Arial"/>
              </a:rPr>
              <a:t>you may become partakers of the divine nature, </a:t>
            </a:r>
            <a:r>
              <a:rPr lang="en-US" sz="3200" b="1" dirty="0">
                <a:solidFill>
                  <a:srgbClr val="0000FF"/>
                </a:solidFill>
                <a:cs typeface="Arial"/>
              </a:rPr>
              <a:t>having escaped from the corruption</a:t>
            </a:r>
            <a:r>
              <a:rPr lang="en-US" sz="3200" dirty="0">
                <a:cs typeface="Arial"/>
              </a:rPr>
              <a:t> that is in the world because of sinful desire</a:t>
            </a:r>
            <a:r>
              <a:rPr lang="en-US" sz="3200" dirty="0" smtClean="0">
                <a:cs typeface="Arial"/>
              </a:rPr>
              <a:t>.</a:t>
            </a:r>
          </a:p>
          <a:p>
            <a:pPr marL="0" indent="0" algn="just">
              <a:buNone/>
            </a:pPr>
            <a:endParaRPr lang="en-US" sz="3200" dirty="0">
              <a:cs typeface="Arial"/>
            </a:endParaRPr>
          </a:p>
          <a:p>
            <a:pPr marL="0" indent="0" algn="r">
              <a:buNone/>
            </a:pPr>
            <a:r>
              <a:rPr lang="en-US" sz="3200" dirty="0" smtClean="0">
                <a:cs typeface="Arial"/>
              </a:rPr>
              <a:t>2 Peter 1:4</a:t>
            </a:r>
            <a:endParaRPr lang="en-US" sz="3200" dirty="0">
              <a:cs typeface="Arial"/>
            </a:endParaRPr>
          </a:p>
        </p:txBody>
      </p:sp>
    </p:spTree>
    <p:extLst>
      <p:ext uri="{BB962C8B-B14F-4D97-AF65-F5344CB8AC3E}">
        <p14:creationId xmlns:p14="http://schemas.microsoft.com/office/powerpoint/2010/main" val="296493859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514350" indent="-514350" algn="just">
              <a:buAutoNum type="arabicPeriod"/>
            </a:pPr>
            <a:r>
              <a:rPr lang="en-US" sz="3200" dirty="0" smtClean="0">
                <a:cs typeface="Arial"/>
              </a:rPr>
              <a:t>How do you fight lies? </a:t>
            </a:r>
            <a:r>
              <a:rPr lang="mr-IN" sz="3200" dirty="0" smtClean="0">
                <a:cs typeface="Arial"/>
              </a:rPr>
              <a:t>–</a:t>
            </a:r>
            <a:r>
              <a:rPr lang="en-US" sz="3200" dirty="0" smtClean="0">
                <a:cs typeface="Arial"/>
              </a:rPr>
              <a:t> TRUTH</a:t>
            </a:r>
          </a:p>
          <a:p>
            <a:pPr marL="0" indent="0" algn="just">
              <a:buNone/>
            </a:pPr>
            <a:r>
              <a:rPr lang="en-US" sz="3200" dirty="0" smtClean="0">
                <a:cs typeface="Arial"/>
              </a:rPr>
              <a:t>	vs</a:t>
            </a:r>
            <a:r>
              <a:rPr lang="en-US" sz="3200" dirty="0">
                <a:cs typeface="Arial"/>
              </a:rPr>
              <a:t>. 9, 15, 16, </a:t>
            </a:r>
            <a:r>
              <a:rPr lang="en-US" sz="3200" dirty="0" smtClean="0">
                <a:cs typeface="Arial"/>
              </a:rPr>
              <a:t>19</a:t>
            </a:r>
          </a:p>
          <a:p>
            <a:pPr marL="0" indent="0" algn="just">
              <a:buNone/>
            </a:pPr>
            <a:r>
              <a:rPr lang="en-US" sz="3200" dirty="0" smtClean="0">
                <a:cs typeface="Arial"/>
              </a:rPr>
              <a:t>2. “Flee”!!! (v. 18)</a:t>
            </a:r>
            <a:endParaRPr lang="en-US" sz="3200" dirty="0">
              <a:cs typeface="Arial"/>
            </a:endParaRPr>
          </a:p>
        </p:txBody>
      </p:sp>
    </p:spTree>
    <p:extLst>
      <p:ext uri="{BB962C8B-B14F-4D97-AF65-F5344CB8AC3E}">
        <p14:creationId xmlns:p14="http://schemas.microsoft.com/office/powerpoint/2010/main" val="205982581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r>
              <a:rPr lang="en-US" sz="3200" dirty="0">
                <a:cs typeface="Arial"/>
              </a:rPr>
              <a:t>So flee youthful passions </a:t>
            </a:r>
            <a:r>
              <a:rPr lang="en-US" sz="3200" b="1" dirty="0">
                <a:solidFill>
                  <a:srgbClr val="0000FF"/>
                </a:solidFill>
                <a:cs typeface="Arial"/>
              </a:rPr>
              <a:t>and pursue </a:t>
            </a:r>
            <a:r>
              <a:rPr lang="en-US" sz="3200" dirty="0">
                <a:cs typeface="Arial"/>
              </a:rPr>
              <a:t>righteousness, faith, love, and peace, along with those who call on the Lord from a pure heart</a:t>
            </a:r>
            <a:r>
              <a:rPr lang="en-US" sz="3200" dirty="0" smtClean="0">
                <a:cs typeface="Arial"/>
              </a:rPr>
              <a:t>.</a:t>
            </a:r>
          </a:p>
          <a:p>
            <a:pPr marL="0" indent="0" algn="just">
              <a:buNone/>
            </a:pPr>
            <a:endParaRPr lang="en-US" sz="3200" dirty="0">
              <a:cs typeface="Arial"/>
            </a:endParaRPr>
          </a:p>
          <a:p>
            <a:pPr marL="0" indent="0" algn="r">
              <a:buNone/>
            </a:pPr>
            <a:r>
              <a:rPr lang="en-US" sz="3200" dirty="0" smtClean="0">
                <a:cs typeface="Arial"/>
              </a:rPr>
              <a:t>2 Timothy 2:22</a:t>
            </a:r>
            <a:endParaRPr lang="en-US" sz="3200" dirty="0">
              <a:cs typeface="Arial"/>
            </a:endParaRPr>
          </a:p>
        </p:txBody>
      </p:sp>
    </p:spTree>
    <p:extLst>
      <p:ext uri="{BB962C8B-B14F-4D97-AF65-F5344CB8AC3E}">
        <p14:creationId xmlns:p14="http://schemas.microsoft.com/office/powerpoint/2010/main" val="2693455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r>
              <a:rPr lang="en-US" sz="3200" dirty="0">
                <a:cs typeface="Arial"/>
              </a:rPr>
              <a:t>Finally, brothers, whatever is true, whatever is honorable, whatever is just, whatever is pure, whatever is lovely, whatever is commendable, if there is any excellence, if there is anything worthy of praise, think about these things</a:t>
            </a:r>
            <a:r>
              <a:rPr lang="en-US" sz="3200" dirty="0" smtClean="0">
                <a:cs typeface="Arial"/>
              </a:rPr>
              <a:t>. </a:t>
            </a:r>
            <a:r>
              <a:rPr lang="en-US" sz="3200" dirty="0">
                <a:cs typeface="Arial"/>
              </a:rPr>
              <a:t>What you have </a:t>
            </a:r>
            <a:r>
              <a:rPr lang="en-US" sz="3200" dirty="0" smtClean="0">
                <a:cs typeface="Arial"/>
              </a:rPr>
              <a:t>learned </a:t>
            </a:r>
            <a:r>
              <a:rPr lang="en-US" sz="3200" dirty="0">
                <a:cs typeface="Arial"/>
              </a:rPr>
              <a:t>and received and heard and seen in me—practice these things, and the God of peace will be with you</a:t>
            </a:r>
            <a:r>
              <a:rPr lang="en-US" sz="3200" dirty="0" smtClean="0">
                <a:cs typeface="Arial"/>
              </a:rPr>
              <a:t>.</a:t>
            </a:r>
          </a:p>
          <a:p>
            <a:pPr marL="0" indent="0" algn="just">
              <a:buNone/>
            </a:pPr>
            <a:endParaRPr lang="en-US" sz="3200" dirty="0">
              <a:cs typeface="Arial"/>
            </a:endParaRPr>
          </a:p>
          <a:p>
            <a:pPr marL="0" indent="0" algn="r">
              <a:buNone/>
            </a:pPr>
            <a:r>
              <a:rPr lang="en-US" sz="3200" dirty="0" smtClean="0">
                <a:cs typeface="Arial"/>
              </a:rPr>
              <a:t>Philippians 4:8-9</a:t>
            </a:r>
            <a:endParaRPr lang="en-US" sz="3200" dirty="0">
              <a:cs typeface="Arial"/>
            </a:endParaRPr>
          </a:p>
          <a:p>
            <a:pPr marL="0" indent="0" algn="just">
              <a:buNone/>
            </a:pPr>
            <a:endParaRPr lang="en-US" sz="3200" dirty="0">
              <a:cs typeface="Arial"/>
            </a:endParaRPr>
          </a:p>
          <a:p>
            <a:pPr marL="0" indent="0" algn="just">
              <a:buNone/>
            </a:pPr>
            <a:endParaRPr lang="en-US" sz="3200" dirty="0">
              <a:cs typeface="Arial"/>
            </a:endParaRPr>
          </a:p>
        </p:txBody>
      </p:sp>
    </p:spTree>
    <p:extLst>
      <p:ext uri="{BB962C8B-B14F-4D97-AF65-F5344CB8AC3E}">
        <p14:creationId xmlns:p14="http://schemas.microsoft.com/office/powerpoint/2010/main" val="7102529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0154" y="381992"/>
            <a:ext cx="6707110" cy="4127126"/>
          </a:xfrm>
        </p:spPr>
        <p:txBody>
          <a:bodyPr>
            <a:normAutofit/>
          </a:bodyPr>
          <a:lstStyle/>
          <a:p>
            <a:pPr algn="l"/>
            <a:r>
              <a:rPr lang="en-US" sz="8000" b="1" i="1" dirty="0" smtClean="0">
                <a:solidFill>
                  <a:schemeClr val="accent6">
                    <a:lumMod val="50000"/>
                  </a:schemeClr>
                </a:solidFill>
                <a:effectLst>
                  <a:glow>
                    <a:schemeClr val="bg1"/>
                  </a:glow>
                </a:effectLst>
                <a:cs typeface="Courier New"/>
              </a:rPr>
              <a:t>Sexual</a:t>
            </a:r>
            <a:r>
              <a:rPr lang="en-US" sz="8000" i="1" dirty="0" smtClean="0">
                <a:effectLst>
                  <a:glow rad="736600">
                    <a:schemeClr val="bg1">
                      <a:alpha val="33000"/>
                    </a:schemeClr>
                  </a:glow>
                </a:effectLst>
                <a:cs typeface="Courier New"/>
              </a:rPr>
              <a:t> </a:t>
            </a:r>
            <a:br>
              <a:rPr lang="en-US" sz="8000" i="1" dirty="0" smtClean="0">
                <a:effectLst>
                  <a:glow rad="736600">
                    <a:schemeClr val="bg1">
                      <a:alpha val="33000"/>
                    </a:schemeClr>
                  </a:glow>
                </a:effectLst>
                <a:cs typeface="Courier New"/>
              </a:rPr>
            </a:br>
            <a:r>
              <a:rPr lang="en-US" sz="8000" i="1" dirty="0" smtClean="0">
                <a:solidFill>
                  <a:schemeClr val="tx2">
                    <a:lumMod val="75000"/>
                  </a:schemeClr>
                </a:solidFill>
                <a:effectLst>
                  <a:glow rad="736600">
                    <a:schemeClr val="bg1">
                      <a:alpha val="33000"/>
                    </a:schemeClr>
                  </a:glow>
                </a:effectLst>
                <a:cs typeface="Courier New"/>
              </a:rPr>
              <a:t>			</a:t>
            </a:r>
            <a:r>
              <a:rPr lang="en-US" sz="8000" dirty="0" smtClean="0">
                <a:solidFill>
                  <a:schemeClr val="tx2">
                    <a:lumMod val="75000"/>
                  </a:schemeClr>
                </a:solidFill>
                <a:effectLst>
                  <a:glow rad="736600">
                    <a:schemeClr val="bg1"/>
                  </a:glow>
                </a:effectLst>
                <a:cs typeface="Courier New"/>
              </a:rPr>
              <a:t>Purity</a:t>
            </a:r>
            <a:endParaRPr lang="en-US" sz="8000" dirty="0">
              <a:solidFill>
                <a:schemeClr val="tx2">
                  <a:lumMod val="75000"/>
                </a:schemeClr>
              </a:solidFill>
              <a:effectLst>
                <a:glow rad="736600">
                  <a:schemeClr val="bg1"/>
                </a:glow>
              </a:effectLst>
              <a:cs typeface="Courier New"/>
            </a:endParaRPr>
          </a:p>
        </p:txBody>
      </p:sp>
      <p:sp>
        <p:nvSpPr>
          <p:cNvPr id="3" name="Subtitle 2"/>
          <p:cNvSpPr>
            <a:spLocks noGrp="1"/>
          </p:cNvSpPr>
          <p:nvPr>
            <p:ph type="subTitle" idx="1"/>
          </p:nvPr>
        </p:nvSpPr>
        <p:spPr>
          <a:xfrm>
            <a:off x="5009093" y="5861078"/>
            <a:ext cx="3808171" cy="606153"/>
          </a:xfrm>
        </p:spPr>
        <p:txBody>
          <a:bodyPr>
            <a:normAutofit/>
          </a:bodyPr>
          <a:lstStyle/>
          <a:p>
            <a:r>
              <a:rPr lang="en-US" sz="2800" dirty="0" smtClean="0">
                <a:latin typeface="+mj-lt"/>
                <a:cs typeface="Apple Symbols"/>
              </a:rPr>
              <a:t>1 Corinthians 6:9-20</a:t>
            </a:r>
            <a:endParaRPr lang="en-US" sz="2800" dirty="0">
              <a:latin typeface="+mj-lt"/>
              <a:cs typeface="Apple Symbols"/>
            </a:endParaRPr>
          </a:p>
        </p:txBody>
      </p:sp>
    </p:spTree>
    <p:extLst>
      <p:ext uri="{BB962C8B-B14F-4D97-AF65-F5344CB8AC3E}">
        <p14:creationId xmlns:p14="http://schemas.microsoft.com/office/powerpoint/2010/main" val="226826727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514350" indent="-514350" algn="just">
              <a:buAutoNum type="arabicPeriod"/>
            </a:pPr>
            <a:r>
              <a:rPr lang="en-US" sz="3200" dirty="0" smtClean="0">
                <a:cs typeface="Arial"/>
              </a:rPr>
              <a:t>How do you fight lies? </a:t>
            </a:r>
            <a:r>
              <a:rPr lang="mr-IN" sz="3200" dirty="0" smtClean="0">
                <a:cs typeface="Arial"/>
              </a:rPr>
              <a:t>–</a:t>
            </a:r>
            <a:r>
              <a:rPr lang="en-US" sz="3200" dirty="0" smtClean="0">
                <a:cs typeface="Arial"/>
              </a:rPr>
              <a:t> TRUTH</a:t>
            </a:r>
          </a:p>
          <a:p>
            <a:pPr marL="0" indent="0" algn="just">
              <a:buNone/>
            </a:pPr>
            <a:r>
              <a:rPr lang="en-US" sz="3200" dirty="0" smtClean="0">
                <a:cs typeface="Arial"/>
              </a:rPr>
              <a:t>	vs</a:t>
            </a:r>
            <a:r>
              <a:rPr lang="en-US" sz="3200" dirty="0">
                <a:cs typeface="Arial"/>
              </a:rPr>
              <a:t>. 9, 15, 16, </a:t>
            </a:r>
            <a:r>
              <a:rPr lang="en-US" sz="3200" dirty="0" smtClean="0">
                <a:cs typeface="Arial"/>
              </a:rPr>
              <a:t>19</a:t>
            </a:r>
          </a:p>
          <a:p>
            <a:pPr marL="0" indent="0" algn="just">
              <a:buNone/>
            </a:pPr>
            <a:r>
              <a:rPr lang="en-US" sz="3200" dirty="0" smtClean="0">
                <a:cs typeface="Arial"/>
              </a:rPr>
              <a:t>2. “Flee”!!! (v. 18)</a:t>
            </a:r>
          </a:p>
          <a:p>
            <a:pPr marL="0" indent="0" algn="just">
              <a:buNone/>
            </a:pPr>
            <a:r>
              <a:rPr lang="en-US" sz="3200" dirty="0" smtClean="0">
                <a:cs typeface="Arial"/>
              </a:rPr>
              <a:t>3. Cut it off</a:t>
            </a:r>
          </a:p>
          <a:p>
            <a:pPr marL="0" indent="0" algn="just">
              <a:buNone/>
            </a:pPr>
            <a:r>
              <a:rPr lang="en-US" sz="3200" dirty="0">
                <a:cs typeface="Arial"/>
              </a:rPr>
              <a:t>	</a:t>
            </a:r>
            <a:r>
              <a:rPr lang="en-US" sz="3200" dirty="0" smtClean="0">
                <a:cs typeface="Arial"/>
              </a:rPr>
              <a:t>Matthew 5:29-30</a:t>
            </a:r>
          </a:p>
        </p:txBody>
      </p:sp>
    </p:spTree>
    <p:extLst>
      <p:ext uri="{BB962C8B-B14F-4D97-AF65-F5344CB8AC3E}">
        <p14:creationId xmlns:p14="http://schemas.microsoft.com/office/powerpoint/2010/main" val="40850718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r>
              <a:rPr lang="en-US" sz="3200" dirty="0" smtClean="0">
                <a:cs typeface="Arial"/>
              </a:rPr>
              <a:t>If </a:t>
            </a:r>
            <a:r>
              <a:rPr lang="en-US" sz="3200" dirty="0">
                <a:cs typeface="Arial"/>
              </a:rPr>
              <a:t>your right eye causes you to sin, </a:t>
            </a:r>
            <a:r>
              <a:rPr lang="en-US" sz="3200" b="1" dirty="0">
                <a:solidFill>
                  <a:srgbClr val="0000FF"/>
                </a:solidFill>
                <a:cs typeface="Arial"/>
              </a:rPr>
              <a:t>tear it out and throw it away</a:t>
            </a:r>
            <a:r>
              <a:rPr lang="en-US" sz="3200" dirty="0">
                <a:cs typeface="Arial"/>
              </a:rPr>
              <a:t>. For it is better that you lose one of your members than that your whole body be thrown into </a:t>
            </a:r>
            <a:r>
              <a:rPr lang="en-US" sz="3200" dirty="0" smtClean="0">
                <a:cs typeface="Arial"/>
              </a:rPr>
              <a:t>hell. And </a:t>
            </a:r>
            <a:r>
              <a:rPr lang="en-US" sz="3200" dirty="0">
                <a:cs typeface="Arial"/>
              </a:rPr>
              <a:t>if your right hand causes you to sin, </a:t>
            </a:r>
            <a:r>
              <a:rPr lang="en-US" sz="3200" b="1" dirty="0">
                <a:solidFill>
                  <a:srgbClr val="0000FF"/>
                </a:solidFill>
                <a:cs typeface="Arial"/>
              </a:rPr>
              <a:t>cut it off and throw it away</a:t>
            </a:r>
            <a:r>
              <a:rPr lang="en-US" sz="3200" dirty="0">
                <a:cs typeface="Arial"/>
              </a:rPr>
              <a:t>. For it is better that you lose one of your members than that your whole body </a:t>
            </a:r>
            <a:r>
              <a:rPr lang="en-US" sz="3200" dirty="0">
                <a:solidFill>
                  <a:srgbClr val="000000"/>
                </a:solidFill>
                <a:cs typeface="Arial"/>
              </a:rPr>
              <a:t>go into hell</a:t>
            </a:r>
            <a:r>
              <a:rPr lang="en-US" sz="3200" dirty="0" smtClean="0">
                <a:cs typeface="Arial"/>
              </a:rPr>
              <a:t>.</a:t>
            </a:r>
          </a:p>
          <a:p>
            <a:pPr marL="0" indent="0" algn="just">
              <a:buNone/>
            </a:pPr>
            <a:endParaRPr lang="en-US" sz="3200" dirty="0">
              <a:cs typeface="Arial"/>
            </a:endParaRPr>
          </a:p>
          <a:p>
            <a:pPr marL="0" indent="0" algn="r">
              <a:buNone/>
            </a:pPr>
            <a:r>
              <a:rPr lang="en-US" sz="3200" dirty="0" smtClean="0">
                <a:cs typeface="Arial"/>
              </a:rPr>
              <a:t>Matthew 5:29-30</a:t>
            </a:r>
            <a:endParaRPr lang="en-US" sz="3200" dirty="0">
              <a:cs typeface="Arial"/>
            </a:endParaRPr>
          </a:p>
        </p:txBody>
      </p:sp>
    </p:spTree>
    <p:extLst>
      <p:ext uri="{BB962C8B-B14F-4D97-AF65-F5344CB8AC3E}">
        <p14:creationId xmlns:p14="http://schemas.microsoft.com/office/powerpoint/2010/main" val="295148375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496"/>
            <a:ext cx="8229600" cy="5739667"/>
          </a:xfrm>
        </p:spPr>
        <p:txBody>
          <a:bodyPr>
            <a:normAutofit/>
          </a:bodyPr>
          <a:lstStyle/>
          <a:p>
            <a:pPr marL="0" indent="0" algn="just">
              <a:buNone/>
            </a:pPr>
            <a:endParaRPr lang="en-US" sz="3200" dirty="0">
              <a:cs typeface="Arial"/>
            </a:endParaRPr>
          </a:p>
        </p:txBody>
      </p:sp>
    </p:spTree>
    <p:extLst>
      <p:ext uri="{BB962C8B-B14F-4D97-AF65-F5344CB8AC3E}">
        <p14:creationId xmlns:p14="http://schemas.microsoft.com/office/powerpoint/2010/main" val="34943556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mn-lt"/>
              <a:cs typeface="Aria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cs typeface="Arial"/>
              </a:rPr>
              <a:t>What is sexual sin?</a:t>
            </a:r>
          </a:p>
          <a:p>
            <a:pPr marL="514350" indent="-514350">
              <a:buFont typeface="+mj-lt"/>
              <a:buAutoNum type="arabicPeriod"/>
            </a:pPr>
            <a:r>
              <a:rPr lang="en-US" sz="3200" dirty="0" smtClean="0">
                <a:cs typeface="Arial"/>
              </a:rPr>
              <a:t>Why does it matter?</a:t>
            </a:r>
          </a:p>
          <a:p>
            <a:pPr marL="514350" indent="-514350">
              <a:buFont typeface="+mj-lt"/>
              <a:buAutoNum type="arabicPeriod"/>
            </a:pPr>
            <a:r>
              <a:rPr lang="en-US" sz="3200" dirty="0" smtClean="0">
                <a:cs typeface="Arial"/>
              </a:rPr>
              <a:t>Why am I tempted by it?</a:t>
            </a:r>
          </a:p>
          <a:p>
            <a:pPr marL="514350" indent="-514350">
              <a:buFont typeface="+mj-lt"/>
              <a:buAutoNum type="arabicPeriod"/>
            </a:pPr>
            <a:r>
              <a:rPr lang="en-US" sz="3200" dirty="0" smtClean="0">
                <a:cs typeface="Arial"/>
              </a:rPr>
              <a:t>How can I fight it?</a:t>
            </a:r>
            <a:endParaRPr lang="en-US" sz="3200" dirty="0">
              <a:cs typeface="Arial"/>
            </a:endParaRPr>
          </a:p>
        </p:txBody>
      </p:sp>
    </p:spTree>
    <p:extLst>
      <p:ext uri="{BB962C8B-B14F-4D97-AF65-F5344CB8AC3E}">
        <p14:creationId xmlns:p14="http://schemas.microsoft.com/office/powerpoint/2010/main" val="14414033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3540"/>
          </a:xfrm>
        </p:spPr>
        <p:txBody>
          <a:bodyPr>
            <a:normAutofit/>
          </a:bodyPr>
          <a:lstStyle/>
          <a:p>
            <a:r>
              <a:rPr lang="en-US" sz="6000" b="1" dirty="0" smtClean="0"/>
              <a:t>What is Sexual Sin?</a:t>
            </a:r>
            <a:endParaRPr lang="en-US" sz="6000" b="1" dirty="0"/>
          </a:p>
        </p:txBody>
      </p:sp>
    </p:spTree>
    <p:extLst>
      <p:ext uri="{BB962C8B-B14F-4D97-AF65-F5344CB8AC3E}">
        <p14:creationId xmlns:p14="http://schemas.microsoft.com/office/powerpoint/2010/main" val="8871927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Manifestations of Sexual Sin</a:t>
            </a:r>
            <a:endParaRPr lang="en-US" dirty="0">
              <a:latin typeface="+mn-lt"/>
              <a:cs typeface="Aria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cs typeface="Arial"/>
              </a:rPr>
              <a:t>Sexual Immorality (“</a:t>
            </a:r>
            <a:r>
              <a:rPr lang="en-US" sz="3200" dirty="0" err="1" smtClean="0">
                <a:cs typeface="Arial"/>
              </a:rPr>
              <a:t>porneia</a:t>
            </a:r>
            <a:r>
              <a:rPr lang="en-US" sz="3200" dirty="0" smtClean="0">
                <a:cs typeface="Arial"/>
              </a:rPr>
              <a:t>”)</a:t>
            </a:r>
            <a:endParaRPr lang="en-US" sz="3200" dirty="0">
              <a:cs typeface="Arial"/>
            </a:endParaRPr>
          </a:p>
        </p:txBody>
      </p:sp>
    </p:spTree>
    <p:extLst>
      <p:ext uri="{BB962C8B-B14F-4D97-AF65-F5344CB8AC3E}">
        <p14:creationId xmlns:p14="http://schemas.microsoft.com/office/powerpoint/2010/main" val="39662059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Manifestations of Sexual Sin</a:t>
            </a:r>
            <a:endParaRPr lang="en-US" dirty="0">
              <a:latin typeface="+mn-lt"/>
              <a:cs typeface="Aria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cs typeface="Arial"/>
              </a:rPr>
              <a:t>Sexual Immorality (“</a:t>
            </a:r>
            <a:r>
              <a:rPr lang="en-US" sz="3200" dirty="0" err="1" smtClean="0">
                <a:cs typeface="Arial"/>
              </a:rPr>
              <a:t>porneia</a:t>
            </a:r>
            <a:r>
              <a:rPr lang="en-US" sz="3200" dirty="0" smtClean="0">
                <a:cs typeface="Arial"/>
              </a:rPr>
              <a:t>”)</a:t>
            </a:r>
          </a:p>
          <a:p>
            <a:pPr marL="514350" indent="-514350">
              <a:buFont typeface="+mj-lt"/>
              <a:buAutoNum type="arabicPeriod"/>
            </a:pPr>
            <a:r>
              <a:rPr lang="en-US" sz="3200" dirty="0" smtClean="0">
                <a:cs typeface="Arial"/>
              </a:rPr>
              <a:t>Adultery</a:t>
            </a:r>
          </a:p>
          <a:p>
            <a:pPr marL="514350" indent="-514350">
              <a:buFont typeface="+mj-lt"/>
              <a:buAutoNum type="arabicPeriod"/>
            </a:pPr>
            <a:endParaRPr lang="en-US" sz="3200" dirty="0">
              <a:cs typeface="Arial"/>
            </a:endParaRPr>
          </a:p>
        </p:txBody>
      </p:sp>
    </p:spTree>
    <p:extLst>
      <p:ext uri="{BB962C8B-B14F-4D97-AF65-F5344CB8AC3E}">
        <p14:creationId xmlns:p14="http://schemas.microsoft.com/office/powerpoint/2010/main" val="7688977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Manifestations of Sexual Sin</a:t>
            </a:r>
            <a:endParaRPr lang="en-US" dirty="0">
              <a:latin typeface="+mn-lt"/>
              <a:cs typeface="Aria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cs typeface="Arial"/>
              </a:rPr>
              <a:t>Sexual Immorality (“</a:t>
            </a:r>
            <a:r>
              <a:rPr lang="en-US" sz="3200" dirty="0" err="1" smtClean="0">
                <a:cs typeface="Arial"/>
              </a:rPr>
              <a:t>porneia</a:t>
            </a:r>
            <a:r>
              <a:rPr lang="en-US" sz="3200" dirty="0" smtClean="0">
                <a:cs typeface="Arial"/>
              </a:rPr>
              <a:t>”)</a:t>
            </a:r>
          </a:p>
          <a:p>
            <a:pPr marL="514350" indent="-514350">
              <a:buFont typeface="+mj-lt"/>
              <a:buAutoNum type="arabicPeriod"/>
            </a:pPr>
            <a:r>
              <a:rPr lang="en-US" sz="3200" dirty="0" smtClean="0">
                <a:cs typeface="Arial"/>
              </a:rPr>
              <a:t>Adultery</a:t>
            </a:r>
          </a:p>
          <a:p>
            <a:pPr marL="514350" indent="-514350">
              <a:buFont typeface="+mj-lt"/>
              <a:buAutoNum type="arabicPeriod"/>
            </a:pPr>
            <a:r>
              <a:rPr lang="en-US" sz="3200" dirty="0" smtClean="0">
                <a:cs typeface="Arial"/>
              </a:rPr>
              <a:t>Homosexual Practice</a:t>
            </a:r>
          </a:p>
        </p:txBody>
      </p:sp>
    </p:spTree>
    <p:extLst>
      <p:ext uri="{BB962C8B-B14F-4D97-AF65-F5344CB8AC3E}">
        <p14:creationId xmlns:p14="http://schemas.microsoft.com/office/powerpoint/2010/main" val="31408011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Manifestations of Sexual Sin</a:t>
            </a:r>
            <a:endParaRPr lang="en-US" dirty="0">
              <a:latin typeface="+mn-lt"/>
              <a:cs typeface="Aria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cs typeface="Arial"/>
              </a:rPr>
              <a:t>Sexual Immorality (“</a:t>
            </a:r>
            <a:r>
              <a:rPr lang="en-US" sz="3200" dirty="0" err="1" smtClean="0">
                <a:cs typeface="Arial"/>
              </a:rPr>
              <a:t>porneia</a:t>
            </a:r>
            <a:r>
              <a:rPr lang="en-US" sz="3200" dirty="0" smtClean="0">
                <a:cs typeface="Arial"/>
              </a:rPr>
              <a:t>”)</a:t>
            </a:r>
          </a:p>
          <a:p>
            <a:pPr marL="514350" indent="-514350">
              <a:buFont typeface="+mj-lt"/>
              <a:buAutoNum type="arabicPeriod"/>
            </a:pPr>
            <a:r>
              <a:rPr lang="en-US" sz="3200" dirty="0" smtClean="0">
                <a:cs typeface="Arial"/>
              </a:rPr>
              <a:t>Adultery</a:t>
            </a:r>
          </a:p>
          <a:p>
            <a:pPr marL="514350" indent="-514350">
              <a:buFont typeface="+mj-lt"/>
              <a:buAutoNum type="arabicPeriod"/>
            </a:pPr>
            <a:r>
              <a:rPr lang="en-US" sz="3200" dirty="0" smtClean="0">
                <a:cs typeface="Arial"/>
              </a:rPr>
              <a:t>Homosexual Practice</a:t>
            </a:r>
          </a:p>
          <a:p>
            <a:pPr marL="514350" indent="-514350">
              <a:buFont typeface="+mj-lt"/>
              <a:buAutoNum type="arabicPeriod"/>
            </a:pPr>
            <a:r>
              <a:rPr lang="en-US" sz="3200" dirty="0" smtClean="0">
                <a:cs typeface="Arial"/>
              </a:rPr>
              <a:t>Idolatry</a:t>
            </a:r>
          </a:p>
        </p:txBody>
      </p:sp>
    </p:spTree>
    <p:extLst>
      <p:ext uri="{BB962C8B-B14F-4D97-AF65-F5344CB8AC3E}">
        <p14:creationId xmlns:p14="http://schemas.microsoft.com/office/powerpoint/2010/main" val="96124994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901</TotalTime>
  <Words>1086</Words>
  <Application>Microsoft Macintosh PowerPoint</Application>
  <PresentationFormat>On-screen Show (4:3)</PresentationFormat>
  <Paragraphs>94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Inkwell</vt:lpstr>
      <vt:lpstr>Sexual     Purity</vt:lpstr>
      <vt:lpstr>PowerPoint Presentation</vt:lpstr>
      <vt:lpstr>Sexual     Purity</vt:lpstr>
      <vt:lpstr>PowerPoint Presentation</vt:lpstr>
      <vt:lpstr>What is Sexual Sin?</vt:lpstr>
      <vt:lpstr>Manifestations of Sexual Sin</vt:lpstr>
      <vt:lpstr>Manifestations of Sexual Sin</vt:lpstr>
      <vt:lpstr>Manifestations of Sexual Sin</vt:lpstr>
      <vt:lpstr>Manifestations of Sexual 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Purity</dc:title>
  <dc:creator>Marie Pasiliao</dc:creator>
  <cp:lastModifiedBy>Marie Pasiliao</cp:lastModifiedBy>
  <cp:revision>22</cp:revision>
  <dcterms:created xsi:type="dcterms:W3CDTF">2017-09-16T23:58:50Z</dcterms:created>
  <dcterms:modified xsi:type="dcterms:W3CDTF">2017-09-17T14:59:54Z</dcterms:modified>
</cp:coreProperties>
</file>